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389" r:id="rId5"/>
    <p:sldId id="428" r:id="rId6"/>
    <p:sldId id="426" r:id="rId7"/>
    <p:sldId id="430" r:id="rId8"/>
    <p:sldId id="413" r:id="rId9"/>
    <p:sldId id="420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F21688-C354-4EED-8D36-96D0AD09D073}">
          <p14:sldIdLst>
            <p14:sldId id="389"/>
            <p14:sldId id="428"/>
            <p14:sldId id="426"/>
            <p14:sldId id="430"/>
            <p14:sldId id="413"/>
            <p14:sldId id="420"/>
          </p14:sldIdLst>
        </p14:section>
        <p14:section name="Untitled Section" id="{6E613D94-8BCD-4AF8-BB18-E9C597FADE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agowan" initials="RM" lastIdx="1" clrIdx="0"/>
  <p:cmAuthor id="1" name="Louise Barnes" initials="LB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C4D"/>
    <a:srgbClr val="62C422"/>
    <a:srgbClr val="53A822"/>
    <a:srgbClr val="00BAC2"/>
    <a:srgbClr val="CBE3E5"/>
    <a:srgbClr val="E7F1FA"/>
    <a:srgbClr val="000000"/>
    <a:srgbClr val="CF3087"/>
    <a:srgbClr val="00AAE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83C80-6277-489C-AE24-F44E39EB3B47}" v="1" dt="2024-09-26T10:00:53.620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8" autoAdjust="0"/>
    <p:restoredTop sz="82771" autoAdjust="0"/>
  </p:normalViewPr>
  <p:slideViewPr>
    <p:cSldViewPr snapToGrid="0" snapToObjects="1">
      <p:cViewPr varScale="1">
        <p:scale>
          <a:sx n="67" d="100"/>
          <a:sy n="67" d="100"/>
        </p:scale>
        <p:origin x="82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Reynolds" userId="36100f9f-7ac2-4e96-bb90-21a3ce5ac274" providerId="ADAL" clId="{73A83C80-6277-489C-AE24-F44E39EB3B47}"/>
    <pc:docChg chg="custSel modSld">
      <pc:chgData name="Kim Reynolds" userId="36100f9f-7ac2-4e96-bb90-21a3ce5ac274" providerId="ADAL" clId="{73A83C80-6277-489C-AE24-F44E39EB3B47}" dt="2024-09-26T10:02:03.487" v="310" actId="1076"/>
      <pc:docMkLst>
        <pc:docMk/>
      </pc:docMkLst>
      <pc:sldChg chg="modSp mod">
        <pc:chgData name="Kim Reynolds" userId="36100f9f-7ac2-4e96-bb90-21a3ce5ac274" providerId="ADAL" clId="{73A83C80-6277-489C-AE24-F44E39EB3B47}" dt="2024-09-26T09:57:44.741" v="271" actId="20577"/>
        <pc:sldMkLst>
          <pc:docMk/>
          <pc:sldMk cId="1118749844" sldId="420"/>
        </pc:sldMkLst>
        <pc:spChg chg="mod">
          <ac:chgData name="Kim Reynolds" userId="36100f9f-7ac2-4e96-bb90-21a3ce5ac274" providerId="ADAL" clId="{73A83C80-6277-489C-AE24-F44E39EB3B47}" dt="2024-09-26T09:57:44.741" v="271" actId="20577"/>
          <ac:spMkLst>
            <pc:docMk/>
            <pc:sldMk cId="1118749844" sldId="420"/>
            <ac:spMk id="3" creationId="{00000000-0000-0000-0000-000000000000}"/>
          </ac:spMkLst>
        </pc:spChg>
      </pc:sldChg>
      <pc:sldChg chg="delSp modSp mod">
        <pc:chgData name="Kim Reynolds" userId="36100f9f-7ac2-4e96-bb90-21a3ce5ac274" providerId="ADAL" clId="{73A83C80-6277-489C-AE24-F44E39EB3B47}" dt="2024-09-26T10:02:03.487" v="310" actId="1076"/>
        <pc:sldMkLst>
          <pc:docMk/>
          <pc:sldMk cId="1603580702" sldId="426"/>
        </pc:sldMkLst>
        <pc:graphicFrameChg chg="mod modGraphic">
          <ac:chgData name="Kim Reynolds" userId="36100f9f-7ac2-4e96-bb90-21a3ce5ac274" providerId="ADAL" clId="{73A83C80-6277-489C-AE24-F44E39EB3B47}" dt="2024-09-26T10:00:59.173" v="299" actId="20577"/>
          <ac:graphicFrameMkLst>
            <pc:docMk/>
            <pc:sldMk cId="1603580702" sldId="426"/>
            <ac:graphicFrameMk id="11" creationId="{1ED6D012-56F3-7555-405B-A19C0030A435}"/>
          </ac:graphicFrameMkLst>
        </pc:graphicFrameChg>
        <pc:picChg chg="mod">
          <ac:chgData name="Kim Reynolds" userId="36100f9f-7ac2-4e96-bb90-21a3ce5ac274" providerId="ADAL" clId="{73A83C80-6277-489C-AE24-F44E39EB3B47}" dt="2024-09-26T10:01:59.960" v="308" actId="1076"/>
          <ac:picMkLst>
            <pc:docMk/>
            <pc:sldMk cId="1603580702" sldId="426"/>
            <ac:picMk id="2" creationId="{459BAE00-36A0-FA3D-D8C7-B9899C1D15BB}"/>
          </ac:picMkLst>
        </pc:picChg>
        <pc:picChg chg="del">
          <ac:chgData name="Kim Reynolds" userId="36100f9f-7ac2-4e96-bb90-21a3ce5ac274" providerId="ADAL" clId="{73A83C80-6277-489C-AE24-F44E39EB3B47}" dt="2024-09-26T10:01:02.343" v="300" actId="478"/>
          <ac:picMkLst>
            <pc:docMk/>
            <pc:sldMk cId="1603580702" sldId="426"/>
            <ac:picMk id="4" creationId="{E0F859D5-307D-4833-8622-054516334238}"/>
          </ac:picMkLst>
        </pc:picChg>
        <pc:picChg chg="mod">
          <ac:chgData name="Kim Reynolds" userId="36100f9f-7ac2-4e96-bb90-21a3ce5ac274" providerId="ADAL" clId="{73A83C80-6277-489C-AE24-F44E39EB3B47}" dt="2024-09-26T10:02:01.650" v="309" actId="1076"/>
          <ac:picMkLst>
            <pc:docMk/>
            <pc:sldMk cId="1603580702" sldId="426"/>
            <ac:picMk id="5" creationId="{5FB410E1-7EBC-F0D1-20D1-5779EDAB5751}"/>
          </ac:picMkLst>
        </pc:picChg>
        <pc:picChg chg="mod">
          <ac:chgData name="Kim Reynolds" userId="36100f9f-7ac2-4e96-bb90-21a3ce5ac274" providerId="ADAL" clId="{73A83C80-6277-489C-AE24-F44E39EB3B47}" dt="2024-09-26T10:01:25.723" v="303" actId="14100"/>
          <ac:picMkLst>
            <pc:docMk/>
            <pc:sldMk cId="1603580702" sldId="426"/>
            <ac:picMk id="7" creationId="{6FF7B529-1338-49D3-A756-3124E0256FDB}"/>
          </ac:picMkLst>
        </pc:picChg>
        <pc:picChg chg="mod">
          <ac:chgData name="Kim Reynolds" userId="36100f9f-7ac2-4e96-bb90-21a3ce5ac274" providerId="ADAL" clId="{73A83C80-6277-489C-AE24-F44E39EB3B47}" dt="2024-09-26T10:02:03.487" v="310" actId="1076"/>
          <ac:picMkLst>
            <pc:docMk/>
            <pc:sldMk cId="1603580702" sldId="426"/>
            <ac:picMk id="8" creationId="{25C9A464-E1C6-8D56-755E-D26C3EEF8FD6}"/>
          </ac:picMkLst>
        </pc:picChg>
      </pc:sldChg>
      <pc:sldChg chg="modSp mod">
        <pc:chgData name="Kim Reynolds" userId="36100f9f-7ac2-4e96-bb90-21a3ce5ac274" providerId="ADAL" clId="{73A83C80-6277-489C-AE24-F44E39EB3B47}" dt="2024-09-26T09:55:08.241" v="64" actId="20577"/>
        <pc:sldMkLst>
          <pc:docMk/>
          <pc:sldMk cId="996958640" sldId="428"/>
        </pc:sldMkLst>
        <pc:graphicFrameChg chg="modGraphic">
          <ac:chgData name="Kim Reynolds" userId="36100f9f-7ac2-4e96-bb90-21a3ce5ac274" providerId="ADAL" clId="{73A83C80-6277-489C-AE24-F44E39EB3B47}" dt="2024-09-26T09:55:08.241" v="64" actId="20577"/>
          <ac:graphicFrameMkLst>
            <pc:docMk/>
            <pc:sldMk cId="996958640" sldId="428"/>
            <ac:graphicFrameMk id="2" creationId="{7534A05B-A621-3E77-AD7D-9FE162D8F41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6DB-0636-4FCC-A7A3-E4E80714D750}" type="datetimeFigureOut">
              <a:rPr lang="en-GB" smtClean="0"/>
              <a:t>26/09/2024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06FE-AB06-4EED-8BA4-BBBDD029DB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0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361E-AA21-EA46-A080-C1276BF1E1F7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F46E-82CE-764C-9921-A9A739C52B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252114" y="1524001"/>
            <a:ext cx="3975652" cy="37371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4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presentation title looks good in here.</a:t>
            </a:r>
          </a:p>
        </p:txBody>
      </p:sp>
      <p:pic>
        <p:nvPicPr>
          <p:cNvPr id="3" name="Picture 2" descr="Yorkshire_Logo_Secondary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567267"/>
            <a:ext cx="2675467" cy="79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9"/>
          <p:cNvSpPr>
            <a:spLocks noGrp="1"/>
          </p:cNvSpPr>
          <p:nvPr>
            <p:ph type="title"/>
          </p:nvPr>
        </p:nvSpPr>
        <p:spPr>
          <a:xfrm>
            <a:off x="995882" y="243941"/>
            <a:ext cx="10527239" cy="7556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3500">
                <a:solidFill>
                  <a:srgbClr val="16AC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79427" y="1628775"/>
            <a:ext cx="5582660" cy="3012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 baseline="0">
                <a:solidFill>
                  <a:srgbClr val="5A5A5A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Yorkshire_ico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6" y="210073"/>
            <a:ext cx="527263" cy="5272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419293512,&quot;Placement&quot;:&quot;Footer&quot;,&quot;Top&quot;:520.3781,&quot;Left&quot;:0.0,&quot;SlideWidth&quot;:960,&quot;SlideHeight&quot;:540}">
            <a:extLst>
              <a:ext uri="{FF2B5EF4-FFF2-40B4-BE49-F238E27FC236}">
                <a16:creationId xmlns:a16="http://schemas.microsoft.com/office/drawing/2014/main" id="{A2D4BEBE-CED7-4969-ABB9-BDEA3D0F6445}"/>
              </a:ext>
            </a:extLst>
          </p:cNvPr>
          <p:cNvSpPr txBox="1"/>
          <p:nvPr userDrawn="1"/>
        </p:nvSpPr>
        <p:spPr>
          <a:xfrm>
            <a:off x="0" y="6608802"/>
            <a:ext cx="951584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72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ybs.co.uk/Interact/Pages/Section/Default.aspx?Section=660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intranet/Interact/Pages/Content/Document.aspx?id=12866" TargetMode="External"/><Relationship Id="rId5" Type="http://schemas.openxmlformats.org/officeDocument/2006/relationships/hyperlink" Target="mailto:retailcampaigns@ybs.co.uk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Poster Checklist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Branch and Agency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1.10.24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890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DD7A2-593D-3657-818A-98B4A8BF438A}"/>
              </a:ext>
            </a:extLst>
          </p:cNvPr>
          <p:cNvSpPr txBox="1"/>
          <p:nvPr/>
        </p:nvSpPr>
        <p:spPr>
          <a:xfrm>
            <a:off x="10251330" y="3709325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11468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557D2-129F-124A-C3C9-47B7983FF0E4}"/>
              </a:ext>
            </a:extLst>
          </p:cNvPr>
          <p:cNvSpPr txBox="1"/>
          <p:nvPr/>
        </p:nvSpPr>
        <p:spPr>
          <a:xfrm>
            <a:off x="8890883" y="3741024"/>
            <a:ext cx="147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YBM11492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5C6A0-5B7B-7912-5AB5-483EA5DC4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09" t="49028" r="32344" b="18194"/>
          <a:stretch/>
        </p:blipFill>
        <p:spPr>
          <a:xfrm>
            <a:off x="10251330" y="4036216"/>
            <a:ext cx="1072730" cy="2457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3" name="Picture 2">
            <a:extLst>
              <a:ext uri="{FF2B5EF4-FFF2-40B4-BE49-F238E27FC236}">
                <a16:creationId xmlns:a16="http://schemas.microsoft.com/office/drawing/2014/main" id="{D9BA0E28-0404-8453-38C8-C1A6A358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84" y="4042600"/>
            <a:ext cx="1364429" cy="2544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B0106-35C4-A5DE-21A1-AEA700482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041" y="4042600"/>
            <a:ext cx="1820026" cy="2590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8E6FE4-3D7B-D28F-8C79-3F4425DB2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348" y="4088672"/>
            <a:ext cx="1364232" cy="2461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4AF483-A18A-6F91-0011-236CA2223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194" y="4073450"/>
            <a:ext cx="1364233" cy="2483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0E6C72-3221-FAFD-8C2E-DBD63358F775}"/>
              </a:ext>
            </a:extLst>
          </p:cNvPr>
          <p:cNvSpPr txBox="1"/>
          <p:nvPr/>
        </p:nvSpPr>
        <p:spPr>
          <a:xfrm>
            <a:off x="3882637" y="378089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YBM11566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00836C-8C82-9A9D-6436-9CDDE5BCFDFC}"/>
              </a:ext>
            </a:extLst>
          </p:cNvPr>
          <p:cNvSpPr txBox="1"/>
          <p:nvPr/>
        </p:nvSpPr>
        <p:spPr>
          <a:xfrm>
            <a:off x="5366021" y="3771272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YBM11565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AE2CD-B673-0CD1-00DF-0065238E985A}"/>
              </a:ext>
            </a:extLst>
          </p:cNvPr>
          <p:cNvSpPr txBox="1"/>
          <p:nvPr/>
        </p:nvSpPr>
        <p:spPr>
          <a:xfrm>
            <a:off x="7049913" y="3728439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 11506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99140"/>
              </p:ext>
            </p:extLst>
          </p:nvPr>
        </p:nvGraphicFramePr>
        <p:xfrm>
          <a:off x="720638" y="623724"/>
          <a:ext cx="10576912" cy="3044952"/>
        </p:xfrm>
        <a:graphic>
          <a:graphicData uri="http://schemas.openxmlformats.org/drawingml/2006/table">
            <a:tbl>
              <a:tblPr firstRow="1" bandRow="1"/>
              <a:tblGrid>
                <a:gridCol w="1832525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027335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828744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1658788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229520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Priority and Instructions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NEW: 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YBM11712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as soon as received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1: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68802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NEW: 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YBM11745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as soon as received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2: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0863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E-Enablement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YBM11566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Savings (Loyalty)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YBM11565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3668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MILPA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/ Pavement Poster / External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until further notice. Store when not in use, </a:t>
                      </a: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destroy.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36910"/>
                  </a:ext>
                </a:extLst>
              </a:tr>
              <a:tr h="2273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– Passback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YBM11492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8208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5k Deposit Mortgage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YBM11468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only. Display until further notice.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5928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D568524-F43F-8C13-126A-838973AA12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273" t="20972" r="38800" b="8333"/>
          <a:stretch/>
        </p:blipFill>
        <p:spPr>
          <a:xfrm>
            <a:off x="371474" y="3991971"/>
            <a:ext cx="1405121" cy="2548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FC5F0-957B-09CB-18EC-7010EF62172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612" t="21250" r="38828" b="6805"/>
          <a:stretch/>
        </p:blipFill>
        <p:spPr>
          <a:xfrm>
            <a:off x="1972512" y="3938803"/>
            <a:ext cx="1486669" cy="2666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BAE30-6B59-3985-C793-65EC31B658AA}"/>
              </a:ext>
            </a:extLst>
          </p:cNvPr>
          <p:cNvSpPr txBox="1"/>
          <p:nvPr/>
        </p:nvSpPr>
        <p:spPr>
          <a:xfrm>
            <a:off x="518651" y="3695365"/>
            <a:ext cx="1030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YBM11712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30A75-40CD-579F-3CF3-A4F21CA75653}"/>
              </a:ext>
            </a:extLst>
          </p:cNvPr>
          <p:cNvSpPr txBox="1"/>
          <p:nvPr/>
        </p:nvSpPr>
        <p:spPr>
          <a:xfrm>
            <a:off x="2195861" y="3631026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YBM11745</a:t>
            </a:r>
          </a:p>
        </p:txBody>
      </p:sp>
    </p:spTree>
    <p:extLst>
      <p:ext uri="{BB962C8B-B14F-4D97-AF65-F5344CB8AC3E}">
        <p14:creationId xmlns:p14="http://schemas.microsoft.com/office/powerpoint/2010/main" val="9969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7B529-1338-49D3-A756-3124E0256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875" y="3644373"/>
            <a:ext cx="1843150" cy="288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9BAE00-36A0-FA3D-D8C7-B9899C1D15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55" t="22685" r="51770" b="42963"/>
          <a:stretch/>
        </p:blipFill>
        <p:spPr bwMode="auto">
          <a:xfrm>
            <a:off x="6456107" y="3957468"/>
            <a:ext cx="1650388" cy="243941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410E1-7EBC-F0D1-20D1-5779EDAB57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40" t="22213" r="37257" b="6111"/>
          <a:stretch/>
        </p:blipFill>
        <p:spPr>
          <a:xfrm>
            <a:off x="8335642" y="3957468"/>
            <a:ext cx="1781631" cy="2511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68009F-B503-36CA-9B0D-34DFAD85DE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250" t="22473" r="41166" b="7220"/>
          <a:stretch/>
        </p:blipFill>
        <p:spPr>
          <a:xfrm>
            <a:off x="736726" y="3586681"/>
            <a:ext cx="1544435" cy="2967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2E0627-5BC5-7396-5264-5DF286FCF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2508" y="3598746"/>
            <a:ext cx="1544435" cy="2943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9A464-E1C6-8D56-755E-D26C3EEF8FD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135" t="33796" r="39844" b="20926"/>
          <a:stretch/>
        </p:blipFill>
        <p:spPr bwMode="auto">
          <a:xfrm>
            <a:off x="10224820" y="3957467"/>
            <a:ext cx="1775793" cy="251134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D6D012-56F3-7555-405B-A19C0030A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6915"/>
              </p:ext>
            </p:extLst>
          </p:nvPr>
        </p:nvGraphicFramePr>
        <p:xfrm>
          <a:off x="771882" y="689898"/>
          <a:ext cx="10515599" cy="2739616"/>
        </p:xfrm>
        <a:graphic>
          <a:graphicData uri="http://schemas.openxmlformats.org/drawingml/2006/table">
            <a:tbl>
              <a:tblPr firstRow="1" bandRow="1"/>
              <a:tblGrid>
                <a:gridCol w="2662331">
                  <a:extLst>
                    <a:ext uri="{9D8B030D-6E8A-4147-A177-3AD203B41FA5}">
                      <a16:colId xmlns:a16="http://schemas.microsoft.com/office/drawing/2014/main" val="4228460414"/>
                    </a:ext>
                  </a:extLst>
                </a:gridCol>
                <a:gridCol w="1422341">
                  <a:extLst>
                    <a:ext uri="{9D8B030D-6E8A-4147-A177-3AD203B41FA5}">
                      <a16:colId xmlns:a16="http://schemas.microsoft.com/office/drawing/2014/main" val="2351057628"/>
                    </a:ext>
                  </a:extLst>
                </a:gridCol>
                <a:gridCol w="1483125">
                  <a:extLst>
                    <a:ext uri="{9D8B030D-6E8A-4147-A177-3AD203B41FA5}">
                      <a16:colId xmlns:a16="http://schemas.microsoft.com/office/drawing/2014/main" val="3353598677"/>
                    </a:ext>
                  </a:extLst>
                </a:gridCol>
                <a:gridCol w="972541">
                  <a:extLst>
                    <a:ext uri="{9D8B030D-6E8A-4147-A177-3AD203B41FA5}">
                      <a16:colId xmlns:a16="http://schemas.microsoft.com/office/drawing/2014/main" val="2353308983"/>
                    </a:ext>
                  </a:extLst>
                </a:gridCol>
                <a:gridCol w="3975261">
                  <a:extLst>
                    <a:ext uri="{9D8B030D-6E8A-4147-A177-3AD203B41FA5}">
                      <a16:colId xmlns:a16="http://schemas.microsoft.com/office/drawing/2014/main" val="4095550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20425"/>
                  </a:ext>
                </a:extLst>
              </a:tr>
              <a:tr h="5092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Always on –  Mortgages Loyalty Cashback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YBM 13166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Branches only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Store when not in use (do not destroy)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18679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Ways of Saving – Passbook promotion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YBM11357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as you wish </a:t>
                      </a: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please store when not in use.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04011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 availability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</a:t>
                      </a: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please store when not in use.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81722"/>
                  </a:ext>
                </a:extLst>
              </a:tr>
              <a:tr h="4991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- </a:t>
                      </a:r>
                      <a:r>
                        <a:rPr lang="en-GB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- </a:t>
                      </a:r>
                      <a:r>
                        <a:rPr lang="en-GB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 and store when not in use </a:t>
                      </a: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 not destroy)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79577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Appointments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YBM12546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Branch and agencies with a pavement holder. Display and </a:t>
                      </a: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store when not in use.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5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8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</a:rPr>
              <a:t>Items to remove and store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557D2-129F-124A-C3C9-47B7983FF0E4}"/>
              </a:ext>
            </a:extLst>
          </p:cNvPr>
          <p:cNvSpPr txBox="1"/>
          <p:nvPr/>
        </p:nvSpPr>
        <p:spPr>
          <a:xfrm>
            <a:off x="6847518" y="3122216"/>
            <a:ext cx="232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YBM11572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DF6-9DAD-7881-A629-3A3E89B07D88}"/>
              </a:ext>
            </a:extLst>
          </p:cNvPr>
          <p:cNvSpPr txBox="1"/>
          <p:nvPr/>
        </p:nvSpPr>
        <p:spPr>
          <a:xfrm>
            <a:off x="4755545" y="3113827"/>
            <a:ext cx="1822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YBM11570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AE2CD-B673-0CD1-00DF-0065238E985A}"/>
              </a:ext>
            </a:extLst>
          </p:cNvPr>
          <p:cNvSpPr txBox="1"/>
          <p:nvPr/>
        </p:nvSpPr>
        <p:spPr>
          <a:xfrm>
            <a:off x="2679224" y="3122216"/>
            <a:ext cx="180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YBM11571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09985"/>
              </p:ext>
            </p:extLst>
          </p:nvPr>
        </p:nvGraphicFramePr>
        <p:xfrm>
          <a:off x="807544" y="872466"/>
          <a:ext cx="10576912" cy="2064131"/>
        </p:xfrm>
        <a:graphic>
          <a:graphicData uri="http://schemas.openxmlformats.org/drawingml/2006/table">
            <a:tbl>
              <a:tblPr firstRow="1" bandRow="1"/>
              <a:tblGrid>
                <a:gridCol w="1832525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027335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828744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1658788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229520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21922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YBM11571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YBM11570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366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YBM11572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50645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(UK Savings Week)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Bunting and Pull Up Banner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937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97E3E20-8D8C-4ECA-26C2-907160318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5"/>
          <a:stretch/>
        </p:blipFill>
        <p:spPr>
          <a:xfrm>
            <a:off x="2679223" y="3489527"/>
            <a:ext cx="1806914" cy="3305823"/>
          </a:xfrm>
          <a:prstGeom prst="rect">
            <a:avLst/>
          </a:prstGeom>
          <a:ln>
            <a:solidFill>
              <a:srgbClr val="00883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F111C-D7C6-49AE-41A8-AA387DB91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545" y="3489528"/>
            <a:ext cx="1822565" cy="3305823"/>
          </a:xfrm>
          <a:prstGeom prst="rect">
            <a:avLst/>
          </a:prstGeom>
          <a:ln>
            <a:solidFill>
              <a:srgbClr val="008839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29F9C-EA07-3B7D-9E4E-F428EE12B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518" y="3489526"/>
            <a:ext cx="2329103" cy="3305824"/>
          </a:xfrm>
          <a:prstGeom prst="rect">
            <a:avLst/>
          </a:prstGeom>
          <a:ln>
            <a:solidFill>
              <a:srgbClr val="16AC4D"/>
            </a:solidFill>
          </a:ln>
        </p:spPr>
      </p:pic>
    </p:spTree>
    <p:extLst>
      <p:ext uri="{BB962C8B-B14F-4D97-AF65-F5344CB8AC3E}">
        <p14:creationId xmlns:p14="http://schemas.microsoft.com/office/powerpoint/2010/main" val="162773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118" y="4202172"/>
            <a:ext cx="2298657" cy="2298657"/>
          </a:xfrm>
          <a:prstGeom prst="rect">
            <a:avLst/>
          </a:prstGeom>
        </p:spPr>
      </p:pic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1" y="-3958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79" y="216606"/>
            <a:ext cx="10527239" cy="75565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Items to destroy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27407" y="4454341"/>
            <a:ext cx="135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</a:rPr>
              <a:t>To check which leaflets you should be displaying, visit: </a:t>
            </a:r>
            <a:endParaRPr lang="en-GB" sz="1200" b="1" dirty="0">
              <a:solidFill>
                <a:srgbClr val="FFFF00"/>
              </a:solidFill>
            </a:endParaRPr>
          </a:p>
          <a:p>
            <a:pPr algn="ctr"/>
            <a:r>
              <a:rPr lang="en-GB" sz="1200" dirty="0">
                <a:hlinkClick r:id="rId6"/>
              </a:rPr>
              <a:t>Literature Inventory &amp; Important Information Board - Intranet (ybs.co.uk)</a:t>
            </a:r>
            <a:endParaRPr lang="en-GB" sz="1200" b="1" dirty="0">
              <a:solidFill>
                <a:srgbClr val="FFFF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9C0FB6-E19A-49E1-99C5-E86C785F49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284" y="4078009"/>
            <a:ext cx="4564869" cy="24585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28E998-AC45-4967-AB84-BDADA4A8D62C}"/>
              </a:ext>
            </a:extLst>
          </p:cNvPr>
          <p:cNvSpPr txBox="1"/>
          <p:nvPr/>
        </p:nvSpPr>
        <p:spPr>
          <a:xfrm>
            <a:off x="1583284" y="3540486"/>
            <a:ext cx="451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  </a:t>
            </a:r>
          </a:p>
          <a:p>
            <a:r>
              <a:rPr lang="en-GB" sz="1400" b="1" dirty="0"/>
              <a:t> YBM 13089	                    YBM 13088	             YBM 13090      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504DB-8B65-91E6-A1A4-F92621EF8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4421" y="4109873"/>
            <a:ext cx="1084825" cy="2298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E586F6-15B2-9C44-A582-F852326FCFFE}"/>
              </a:ext>
            </a:extLst>
          </p:cNvPr>
          <p:cNvSpPr txBox="1"/>
          <p:nvPr/>
        </p:nvSpPr>
        <p:spPr>
          <a:xfrm>
            <a:off x="6311617" y="3755929"/>
            <a:ext cx="119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 11433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D70FBF-3ACC-1E9A-F640-88FDAFEA6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54757"/>
              </p:ext>
            </p:extLst>
          </p:nvPr>
        </p:nvGraphicFramePr>
        <p:xfrm>
          <a:off x="695248" y="986559"/>
          <a:ext cx="10210800" cy="2591562"/>
        </p:xfrm>
        <a:graphic>
          <a:graphicData uri="http://schemas.openxmlformats.org/drawingml/2006/table">
            <a:tbl>
              <a:tblPr firstRow="1" bandRow="1"/>
              <a:tblGrid>
                <a:gridCol w="2768600">
                  <a:extLst>
                    <a:ext uri="{9D8B030D-6E8A-4147-A177-3AD203B41FA5}">
                      <a16:colId xmlns:a16="http://schemas.microsoft.com/office/drawing/2014/main" val="266443184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90386765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4278928957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811674989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537738911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40987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Always On – savings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Poster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YBM13090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28/11/22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Destroy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8568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Always On – loyalty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Poster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YBM13088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28/11/22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Destroy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9719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Always On – app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Poster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YBM13089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28/11/22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Destroy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7222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Cash ISA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Poster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YBM 11433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24/12/20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Destroy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1732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Bond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YBM11547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20/09/24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831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0699D3-C70A-A6A4-AB37-84A7B87885DF}"/>
              </a:ext>
            </a:extLst>
          </p:cNvPr>
          <p:cNvSpPr txBox="1"/>
          <p:nvPr/>
        </p:nvSpPr>
        <p:spPr>
          <a:xfrm>
            <a:off x="7260454" y="3779012"/>
            <a:ext cx="235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b="1" dirty="0"/>
              <a:t>YBM 11547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89F27-74F1-7327-47EF-D4E63681FB3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985" t="21528" r="37656" b="5898"/>
          <a:stretch/>
        </p:blipFill>
        <p:spPr>
          <a:xfrm>
            <a:off x="7525514" y="4113883"/>
            <a:ext cx="1820026" cy="2619908"/>
          </a:xfrm>
          <a:prstGeom prst="rect">
            <a:avLst/>
          </a:prstGeom>
          <a:ln w="19050">
            <a:solidFill>
              <a:srgbClr val="16AC4D"/>
            </a:solidFill>
          </a:ln>
        </p:spPr>
      </p:pic>
    </p:spTree>
    <p:extLst>
      <p:ext uri="{BB962C8B-B14F-4D97-AF65-F5344CB8AC3E}">
        <p14:creationId xmlns:p14="http://schemas.microsoft.com/office/powerpoint/2010/main" val="48508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Need some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397" y="1270000"/>
            <a:ext cx="10177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don’t have enough space to display all current campaign posters:</a:t>
            </a:r>
          </a:p>
          <a:p>
            <a:r>
              <a:rPr lang="en-GB" dirty="0"/>
              <a:t>Locations with limited poster sites should display the posters marked as priority.</a:t>
            </a:r>
          </a:p>
          <a:p>
            <a:endParaRPr lang="en-GB" b="1" dirty="0"/>
          </a:p>
          <a:p>
            <a:r>
              <a:rPr lang="en-GB" b="1" dirty="0"/>
              <a:t>My items haven’t arrived:</a:t>
            </a:r>
            <a:endParaRPr lang="en-GB" dirty="0"/>
          </a:p>
          <a:p>
            <a:pPr lvl="0"/>
            <a:r>
              <a:rPr lang="en-GB" dirty="0"/>
              <a:t>Most items are sent via DPD/TNT which is a courier our external printers Paragon use so please allow two working days from expected delivery before emailing </a:t>
            </a:r>
            <a:r>
              <a:rPr lang="en-GB" b="1" u="sng" dirty="0">
                <a:hlinkClick r:id="rId5"/>
              </a:rPr>
              <a:t>retailcampaigns@ybs.co.uk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I’m missing a poster or need a replacement:</a:t>
            </a:r>
            <a:endParaRPr lang="en-GB" dirty="0"/>
          </a:p>
          <a:p>
            <a:pPr lvl="0"/>
            <a:r>
              <a:rPr lang="en-GB" dirty="0"/>
              <a:t>Some marketing materials will be available to order on the PEP system, so please check there in the first instance.</a:t>
            </a:r>
          </a:p>
          <a:p>
            <a:pPr lvl="0"/>
            <a:r>
              <a:rPr lang="en-GB" dirty="0"/>
              <a:t>If the item you’re looking for isn’t on PEP, please email </a:t>
            </a:r>
            <a:r>
              <a:rPr lang="en-GB" b="1" u="sng" dirty="0">
                <a:hlinkClick r:id="rId5"/>
              </a:rPr>
              <a:t>retailcampaigns@ybs.co.uk</a:t>
            </a:r>
            <a:r>
              <a:rPr lang="en-GB" b="1" dirty="0"/>
              <a:t> </a:t>
            </a:r>
            <a:r>
              <a:rPr lang="en-GB" dirty="0"/>
              <a:t>with the artwork code (which you’ll find at the bottom of the poster e.g YBM12345 01 01 20) and the size of the poster  you require (</a:t>
            </a:r>
            <a:r>
              <a:rPr lang="en-GB" b="1" u="sng" dirty="0">
                <a:hlinkClick r:id="rId6"/>
              </a:rPr>
              <a:t>see this guide</a:t>
            </a:r>
            <a:r>
              <a:rPr lang="en-GB" dirty="0"/>
              <a:t>).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874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3A615ADDB8B4CA62945C60970738C" ma:contentTypeVersion="16" ma:contentTypeDescription="Create a new document." ma:contentTypeScope="" ma:versionID="9867a797720a6205bcee2d732b0bace2">
  <xsd:schema xmlns:xsd="http://www.w3.org/2001/XMLSchema" xmlns:xs="http://www.w3.org/2001/XMLSchema" xmlns:p="http://schemas.microsoft.com/office/2006/metadata/properties" xmlns:ns2="11490d73-ffde-4bdc-add6-939fa517d67a" xmlns:ns3="a66ae743-641d-4163-8001-efe4137a6c2b" targetNamespace="http://schemas.microsoft.com/office/2006/metadata/properties" ma:root="true" ma:fieldsID="6394441b3f0db7ea76718afaa35267bb" ns2:_="" ns3:_="">
    <xsd:import namespace="11490d73-ffde-4bdc-add6-939fa517d67a"/>
    <xsd:import namespace="a66ae743-641d-4163-8001-efe4137a6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90d73-ffde-4bdc-add6-939fa517d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58d3c7-2e41-40de-a6b5-868fb7b71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ae743-641d-4163-8001-efe4137a6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3f75f7-3577-416e-81be-aec9402b74f6}" ma:internalName="TaxCatchAll" ma:showField="CatchAllData" ma:web="a66ae743-641d-4163-8001-efe4137a6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6ae743-641d-4163-8001-efe4137a6c2b" xsi:nil="true"/>
    <lcf76f155ced4ddcb4097134ff3c332f xmlns="11490d73-ffde-4bdc-add6-939fa517d67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B5096-4E21-475A-BF55-11A866D98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90d73-ffde-4bdc-add6-939fa517d67a"/>
    <ds:schemaRef ds:uri="a66ae743-641d-4163-8001-efe4137a6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A6BF7B-702D-4D66-AFC8-35CE19F2D589}">
  <ds:schemaRefs>
    <ds:schemaRef ds:uri="http://schemas.microsoft.com/office/infopath/2007/PartnerControls"/>
    <ds:schemaRef ds:uri="http://purl.org/dc/dcmitype/"/>
    <ds:schemaRef ds:uri="11490d73-ffde-4bdc-add6-939fa517d67a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66ae743-641d-4163-8001-efe4137a6c2b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CCD276-385E-4766-B207-E55AEFB0D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97448</TotalTime>
  <Words>715</Words>
  <Application>Microsoft Office PowerPoint</Application>
  <PresentationFormat>Widescreen</PresentationFormat>
  <Paragraphs>165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Poster Checklist  Branch and Agency  1.10.24  </vt:lpstr>
      <vt:lpstr>Items to display </vt:lpstr>
      <vt:lpstr>Items to display </vt:lpstr>
      <vt:lpstr>Items to remove and store</vt:lpstr>
      <vt:lpstr>Items to destroy </vt:lpstr>
      <vt:lpstr>Need some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Morrow</dc:creator>
  <cp:lastModifiedBy>Kim Reynolds</cp:lastModifiedBy>
  <cp:revision>1027</cp:revision>
  <cp:lastPrinted>2020-02-25T13:12:55Z</cp:lastPrinted>
  <dcterms:created xsi:type="dcterms:W3CDTF">2017-09-13T12:08:44Z</dcterms:created>
  <dcterms:modified xsi:type="dcterms:W3CDTF">2024-09-26T10:02:08Z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0x0101004033A615ADDB8B4CA62945C60970738C</vt:lpwstr>
  </property>
  <property fmtid="{D5CDD505-2E9C-101B-9397-08002B2CF9AE}" pid="3" name="MediaServiceImageTags">
    <vt:lpwstr/>
  </property>
  <property fmtid="{D5CDD505-2E9C-101B-9397-08002B2CF9AE}" pid="4" name="MSIP_Label_bf49ab29-f4da-4d83-b5ca-f40d5a93f0f3_Enabled">
    <vt:lpwstr>true</vt:lpwstr>
  </property>
  <property fmtid="{D5CDD505-2E9C-101B-9397-08002B2CF9AE}" pid="5" name="MSIP_Label_bf49ab29-f4da-4d83-b5ca-f40d5a93f0f3_SetDate">
    <vt:lpwstr>2023-12-11T10:42:38Z</vt:lpwstr>
  </property>
  <property fmtid="{D5CDD505-2E9C-101B-9397-08002B2CF9AE}" pid="6" name="MSIP_Label_bf49ab29-f4da-4d83-b5ca-f40d5a93f0f3_Method">
    <vt:lpwstr>Standard</vt:lpwstr>
  </property>
  <property fmtid="{D5CDD505-2E9C-101B-9397-08002B2CF9AE}" pid="7" name="MSIP_Label_bf49ab29-f4da-4d83-b5ca-f40d5a93f0f3_Name">
    <vt:lpwstr>Confidential</vt:lpwstr>
  </property>
  <property fmtid="{D5CDD505-2E9C-101B-9397-08002B2CF9AE}" pid="8" name="MSIP_Label_bf49ab29-f4da-4d83-b5ca-f40d5a93f0f3_SiteId">
    <vt:lpwstr>75406e2b-2de1-4cff-b842-2a519f5780c7</vt:lpwstr>
  </property>
  <property fmtid="{D5CDD505-2E9C-101B-9397-08002B2CF9AE}" pid="9" name="MSIP_Label_bf49ab29-f4da-4d83-b5ca-f40d5a93f0f3_ActionId">
    <vt:lpwstr>7082e149-53c5-4ef9-a89e-b103a41581ca</vt:lpwstr>
  </property>
  <property fmtid="{D5CDD505-2E9C-101B-9397-08002B2CF9AE}" pid="10" name="MSIP_Label_bf49ab29-f4da-4d83-b5ca-f40d5a93f0f3_ContentBits">
    <vt:lpwstr>2</vt:lpwstr>
  </property>
</Properties>
</file>