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389" r:id="rId5"/>
    <p:sldId id="428" r:id="rId6"/>
    <p:sldId id="426" r:id="rId7"/>
    <p:sldId id="430" r:id="rId8"/>
    <p:sldId id="413" r:id="rId9"/>
    <p:sldId id="420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F21688-C354-4EED-8D36-96D0AD09D073}">
          <p14:sldIdLst>
            <p14:sldId id="389"/>
            <p14:sldId id="428"/>
            <p14:sldId id="426"/>
            <p14:sldId id="430"/>
            <p14:sldId id="413"/>
            <p14:sldId id="420"/>
          </p14:sldIdLst>
        </p14:section>
        <p14:section name="Untitled Section" id="{6E613D94-8BCD-4AF8-BB18-E9C597FADE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agowan" initials="RM" lastIdx="1" clrIdx="0"/>
  <p:cmAuthor id="1" name="Louise Barnes" initials="LB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C4D"/>
    <a:srgbClr val="53A822"/>
    <a:srgbClr val="62C422"/>
    <a:srgbClr val="00BAC2"/>
    <a:srgbClr val="CBE3E5"/>
    <a:srgbClr val="E7F1FA"/>
    <a:srgbClr val="000000"/>
    <a:srgbClr val="CF3087"/>
    <a:srgbClr val="00AAE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8" autoAdjust="0"/>
    <p:restoredTop sz="82771" autoAdjust="0"/>
  </p:normalViewPr>
  <p:slideViewPr>
    <p:cSldViewPr snapToGrid="0" snapToObjects="1">
      <p:cViewPr varScale="1">
        <p:scale>
          <a:sx n="67" d="100"/>
          <a:sy n="67" d="100"/>
        </p:scale>
        <p:origin x="82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06DB-0636-4FCC-A7A3-E4E80714D750}" type="datetimeFigureOut">
              <a:rPr lang="en-GB" smtClean="0"/>
              <a:t>06/03/2025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06FE-AB06-4EED-8BA4-BBBDD029DB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10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361E-AA21-EA46-A080-C1276BF1E1F7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6F46E-82CE-764C-9921-A9A739C52B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3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4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6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252114" y="1524001"/>
            <a:ext cx="3975652" cy="37371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4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presentation title looks good in here.</a:t>
            </a:r>
          </a:p>
        </p:txBody>
      </p:sp>
      <p:pic>
        <p:nvPicPr>
          <p:cNvPr id="3" name="Picture 2" descr="Yorkshire_Logo_Secondary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567267"/>
            <a:ext cx="2675467" cy="79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9"/>
          <p:cNvSpPr>
            <a:spLocks noGrp="1"/>
          </p:cNvSpPr>
          <p:nvPr>
            <p:ph type="title"/>
          </p:nvPr>
        </p:nvSpPr>
        <p:spPr>
          <a:xfrm>
            <a:off x="995882" y="243941"/>
            <a:ext cx="10527239" cy="7556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3500">
                <a:solidFill>
                  <a:srgbClr val="16AC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79427" y="1628775"/>
            <a:ext cx="5582660" cy="3012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 baseline="0">
                <a:solidFill>
                  <a:srgbClr val="5A5A5A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Yorkshire_ico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6" y="210073"/>
            <a:ext cx="527263" cy="5272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419293512,&quot;Placement&quot;:&quot;Footer&quot;,&quot;Top&quot;:520.3781,&quot;Left&quot;:0.0,&quot;SlideWidth&quot;:960,&quot;SlideHeight&quot;:540}">
            <a:extLst>
              <a:ext uri="{FF2B5EF4-FFF2-40B4-BE49-F238E27FC236}">
                <a16:creationId xmlns:a16="http://schemas.microsoft.com/office/drawing/2014/main" id="{A2D4BEBE-CED7-4969-ABB9-BDEA3D0F6445}"/>
              </a:ext>
            </a:extLst>
          </p:cNvPr>
          <p:cNvSpPr txBox="1"/>
          <p:nvPr userDrawn="1"/>
        </p:nvSpPr>
        <p:spPr>
          <a:xfrm>
            <a:off x="0" y="6608802"/>
            <a:ext cx="951584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772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731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ybs.co.uk/Interact/Pages/Section/Default.aspx?Section=6607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intranet/Interact/Pages/Content/Document.aspx?id=12866" TargetMode="External"/><Relationship Id="rId5" Type="http://schemas.openxmlformats.org/officeDocument/2006/relationships/hyperlink" Target="mailto:retailcampaigns@ybs.co.uk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Poster Checklist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Branch and Agency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11.03.25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890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4AF483-A18A-6F91-0011-236CA2223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250" y="4010052"/>
            <a:ext cx="1364233" cy="2483032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200836C-8C82-9A9D-6436-9CDDE5BCFDFC}"/>
              </a:ext>
            </a:extLst>
          </p:cNvPr>
          <p:cNvSpPr txBox="1"/>
          <p:nvPr/>
        </p:nvSpPr>
        <p:spPr>
          <a:xfrm>
            <a:off x="6847163" y="354794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YBM11565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4A05B-A621-3E77-AD7D-9FE162D8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66048"/>
              </p:ext>
            </p:extLst>
          </p:nvPr>
        </p:nvGraphicFramePr>
        <p:xfrm>
          <a:off x="574632" y="755650"/>
          <a:ext cx="11283993" cy="2592070"/>
        </p:xfrm>
        <a:graphic>
          <a:graphicData uri="http://schemas.openxmlformats.org/drawingml/2006/table">
            <a:tbl>
              <a:tblPr firstRow="1" bandRow="1"/>
              <a:tblGrid>
                <a:gridCol w="1913232">
                  <a:extLst>
                    <a:ext uri="{9D8B030D-6E8A-4147-A177-3AD203B41FA5}">
                      <a16:colId xmlns:a16="http://schemas.microsoft.com/office/drawing/2014/main" val="2124847681"/>
                    </a:ext>
                  </a:extLst>
                </a:gridCol>
                <a:gridCol w="2116622">
                  <a:extLst>
                    <a:ext uri="{9D8B030D-6E8A-4147-A177-3AD203B41FA5}">
                      <a16:colId xmlns:a16="http://schemas.microsoft.com/office/drawing/2014/main" val="2885088541"/>
                    </a:ext>
                  </a:extLst>
                </a:gridCol>
                <a:gridCol w="1615339">
                  <a:extLst>
                    <a:ext uri="{9D8B030D-6E8A-4147-A177-3AD203B41FA5}">
                      <a16:colId xmlns:a16="http://schemas.microsoft.com/office/drawing/2014/main" val="1989885444"/>
                    </a:ext>
                  </a:extLst>
                </a:gridCol>
                <a:gridCol w="981748">
                  <a:extLst>
                    <a:ext uri="{9D8B030D-6E8A-4147-A177-3AD203B41FA5}">
                      <a16:colId xmlns:a16="http://schemas.microsoft.com/office/drawing/2014/main" val="3695989460"/>
                    </a:ext>
                  </a:extLst>
                </a:gridCol>
                <a:gridCol w="4657052">
                  <a:extLst>
                    <a:ext uri="{9D8B030D-6E8A-4147-A177-3AD203B41FA5}">
                      <a16:colId xmlns:a16="http://schemas.microsoft.com/office/drawing/2014/main" val="40545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Priority and Instructions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97156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Mutuality Matters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YBM11712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68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Mutuality Matters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YBM11745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0863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way nicer Cash ISA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YBM13510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11/03/2025</a:t>
                      </a:r>
                      <a:endParaRPr lang="en-GB" sz="1200" b="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where allocated throughout ISA season 2025</a:t>
                      </a:r>
                      <a:endParaRPr lang="en-GB" sz="1200" b="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4752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way nicer Cash ISA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YBM13509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11/03/2025</a:t>
                      </a:r>
                      <a:endParaRPr lang="en-GB" sz="1200" b="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where allocated throughout ISA season 2025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5445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E-Enablement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YBM11566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167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Savings (Loyalty)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YBM11565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Ongoing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3668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MILPA 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/ Pavement Poster / Ext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YBM11506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Ends 07/03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07 March. Store when not in use, do not destroy.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36910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5K Posters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/ Pavement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YBM11486  21.1.2025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05/02/2025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not Display until 05/02/2025. Store when not in use.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234110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Loyalty Posters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YBM13166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use.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988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D568524-F43F-8C13-126A-838973AA12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73" t="20972" r="38800" b="8333"/>
          <a:stretch/>
        </p:blipFill>
        <p:spPr>
          <a:xfrm>
            <a:off x="3557218" y="3964862"/>
            <a:ext cx="1405121" cy="2548201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FC5F0-957B-09CB-18EC-7010EF6217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612" t="21250" r="38828" b="6805"/>
          <a:stretch/>
        </p:blipFill>
        <p:spPr>
          <a:xfrm>
            <a:off x="5096460" y="3962581"/>
            <a:ext cx="1486669" cy="2666813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BAE30-6B59-3985-C793-65EC31B658AA}"/>
              </a:ext>
            </a:extLst>
          </p:cNvPr>
          <p:cNvSpPr txBox="1"/>
          <p:nvPr/>
        </p:nvSpPr>
        <p:spPr>
          <a:xfrm>
            <a:off x="3795856" y="3543354"/>
            <a:ext cx="1030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YBM11712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30A75-40CD-579F-3CF3-A4F21CA75653}"/>
              </a:ext>
            </a:extLst>
          </p:cNvPr>
          <p:cNvSpPr txBox="1"/>
          <p:nvPr/>
        </p:nvSpPr>
        <p:spPr>
          <a:xfrm>
            <a:off x="5386751" y="353814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YBM11745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98C7A-A6D9-794C-7B59-2B42E385C6B0}"/>
              </a:ext>
            </a:extLst>
          </p:cNvPr>
          <p:cNvSpPr txBox="1"/>
          <p:nvPr/>
        </p:nvSpPr>
        <p:spPr>
          <a:xfrm>
            <a:off x="439398" y="3538145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 YBM 11468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6D1FA-2727-A01F-213A-B4B7715BE5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292" y="3962581"/>
            <a:ext cx="1375325" cy="2536149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F16C19-5A5B-A557-96B7-7DD4BF5CBF86}"/>
              </a:ext>
            </a:extLst>
          </p:cNvPr>
          <p:cNvSpPr txBox="1"/>
          <p:nvPr/>
        </p:nvSpPr>
        <p:spPr>
          <a:xfrm>
            <a:off x="2054306" y="3538144"/>
            <a:ext cx="1265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 13166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D47894-0054-4050-426E-636675C68B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065" y="3946886"/>
            <a:ext cx="1405122" cy="2670728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B0B16-7383-5575-9044-7F281EB0168D}"/>
              </a:ext>
            </a:extLst>
          </p:cNvPr>
          <p:cNvSpPr txBox="1"/>
          <p:nvPr/>
        </p:nvSpPr>
        <p:spPr>
          <a:xfrm>
            <a:off x="8914539" y="354794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YBM13509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C7EA4E-C161-A0C4-5EE1-263D3D238EEC}"/>
              </a:ext>
            </a:extLst>
          </p:cNvPr>
          <p:cNvSpPr txBox="1"/>
          <p:nvPr/>
        </p:nvSpPr>
        <p:spPr>
          <a:xfrm>
            <a:off x="10374951" y="3550908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YBM13510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502980-92F9-5AA6-6EBC-3AB1EDE7C3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8729" y="3895291"/>
            <a:ext cx="1404197" cy="26707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4CF656-EB5A-C8E3-3377-6F0910D62C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2708" y="3895290"/>
            <a:ext cx="1407422" cy="26707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69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9BAE00-36A0-FA3D-D8C7-B9899C1D1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5" t="22685" r="51770" b="42963"/>
          <a:stretch/>
        </p:blipFill>
        <p:spPr bwMode="auto">
          <a:xfrm>
            <a:off x="5354195" y="3751352"/>
            <a:ext cx="1650388" cy="2439418"/>
          </a:xfrm>
          <a:prstGeom prst="rect">
            <a:avLst/>
          </a:prstGeom>
          <a:ln>
            <a:solidFill>
              <a:srgbClr val="16AC4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410E1-7EBC-F0D1-20D1-5779EDAB57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40" t="22213" r="37257" b="6111"/>
          <a:stretch/>
        </p:blipFill>
        <p:spPr>
          <a:xfrm>
            <a:off x="7194263" y="3751352"/>
            <a:ext cx="1781631" cy="2511343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9A464-E1C6-8D56-755E-D26C3EEF8F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35" t="33796" r="39844" b="20926"/>
          <a:stretch/>
        </p:blipFill>
        <p:spPr bwMode="auto">
          <a:xfrm>
            <a:off x="9162143" y="3751351"/>
            <a:ext cx="1775793" cy="2511343"/>
          </a:xfrm>
          <a:prstGeom prst="rect">
            <a:avLst/>
          </a:prstGeom>
          <a:ln>
            <a:solidFill>
              <a:srgbClr val="16AC4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D6D012-56F3-7555-405B-A19C0030A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64090"/>
              </p:ext>
            </p:extLst>
          </p:nvPr>
        </p:nvGraphicFramePr>
        <p:xfrm>
          <a:off x="838200" y="680757"/>
          <a:ext cx="10515599" cy="2539622"/>
        </p:xfrm>
        <a:graphic>
          <a:graphicData uri="http://schemas.openxmlformats.org/drawingml/2006/table">
            <a:tbl>
              <a:tblPr firstRow="1" bandRow="1"/>
              <a:tblGrid>
                <a:gridCol w="2662331">
                  <a:extLst>
                    <a:ext uri="{9D8B030D-6E8A-4147-A177-3AD203B41FA5}">
                      <a16:colId xmlns:a16="http://schemas.microsoft.com/office/drawing/2014/main" val="4228460414"/>
                    </a:ext>
                  </a:extLst>
                </a:gridCol>
                <a:gridCol w="1422341">
                  <a:extLst>
                    <a:ext uri="{9D8B030D-6E8A-4147-A177-3AD203B41FA5}">
                      <a16:colId xmlns:a16="http://schemas.microsoft.com/office/drawing/2014/main" val="2351057628"/>
                    </a:ext>
                  </a:extLst>
                </a:gridCol>
                <a:gridCol w="1483125">
                  <a:extLst>
                    <a:ext uri="{9D8B030D-6E8A-4147-A177-3AD203B41FA5}">
                      <a16:colId xmlns:a16="http://schemas.microsoft.com/office/drawing/2014/main" val="3353598677"/>
                    </a:ext>
                  </a:extLst>
                </a:gridCol>
                <a:gridCol w="972541">
                  <a:extLst>
                    <a:ext uri="{9D8B030D-6E8A-4147-A177-3AD203B41FA5}">
                      <a16:colId xmlns:a16="http://schemas.microsoft.com/office/drawing/2014/main" val="2353308983"/>
                    </a:ext>
                  </a:extLst>
                </a:gridCol>
                <a:gridCol w="3975261">
                  <a:extLst>
                    <a:ext uri="{9D8B030D-6E8A-4147-A177-3AD203B41FA5}">
                      <a16:colId xmlns:a16="http://schemas.microsoft.com/office/drawing/2014/main" val="4095550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020425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YBS Member Masterclass – Cash ISAs </a:t>
                      </a: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 Strut Card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YBM13511 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- display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– display and store when not in use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46360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Ways of Saving – Passbook promotion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YBM11357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as you wish and please store when not in use.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04011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Walk-in availability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YBM11416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and please store when not in use.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81722"/>
                  </a:ext>
                </a:extLst>
              </a:tr>
              <a:tr h="40190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 Appointments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YBM12546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Branch and agencies with a pavement holder. Display and please store when not in use.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56135"/>
                  </a:ext>
                </a:extLst>
              </a:tr>
              <a:tr h="40190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 Always On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YBM11776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60492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41D3151-862B-98D5-841C-B79DF376A1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668" t="21667" r="39757" b="7083"/>
          <a:stretch/>
        </p:blipFill>
        <p:spPr>
          <a:xfrm>
            <a:off x="3677260" y="3751352"/>
            <a:ext cx="1405122" cy="2610194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FA05A-3CB8-6369-5DD9-026F64387EF0}"/>
              </a:ext>
            </a:extLst>
          </p:cNvPr>
          <p:cNvSpPr txBox="1"/>
          <p:nvPr/>
        </p:nvSpPr>
        <p:spPr>
          <a:xfrm>
            <a:off x="3760097" y="3434434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 YBM 11776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E0EB9E-441B-2D6E-036C-C595A585B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1716" y="3751352"/>
            <a:ext cx="1823731" cy="2610195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5A45F9-0C61-483F-2675-77BA0E69486C}"/>
              </a:ext>
            </a:extLst>
          </p:cNvPr>
          <p:cNvSpPr txBox="1"/>
          <p:nvPr/>
        </p:nvSpPr>
        <p:spPr>
          <a:xfrm>
            <a:off x="1937178" y="3434435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 </a:t>
            </a:r>
            <a:r>
              <a:rPr lang="en-GB" sz="1400" b="1" dirty="0">
                <a:highlight>
                  <a:srgbClr val="FFFF00"/>
                </a:highlight>
              </a:rPr>
              <a:t>YBM 13511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F5F03-A464-7695-D912-E32FF1BAFD55}"/>
              </a:ext>
            </a:extLst>
          </p:cNvPr>
          <p:cNvSpPr txBox="1"/>
          <p:nvPr/>
        </p:nvSpPr>
        <p:spPr>
          <a:xfrm>
            <a:off x="5643024" y="3436734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 YBM 11357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06878-BB05-9446-DB8B-7C901EA2A4D9}"/>
              </a:ext>
            </a:extLst>
          </p:cNvPr>
          <p:cNvSpPr txBox="1"/>
          <p:nvPr/>
        </p:nvSpPr>
        <p:spPr>
          <a:xfrm>
            <a:off x="9513674" y="3429000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 YBM 11776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5B1C4-7C7C-2C78-A519-7066DC4C3941}"/>
              </a:ext>
            </a:extLst>
          </p:cNvPr>
          <p:cNvSpPr txBox="1"/>
          <p:nvPr/>
        </p:nvSpPr>
        <p:spPr>
          <a:xfrm>
            <a:off x="7537800" y="3433757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 YBM 12546</a:t>
            </a:r>
          </a:p>
        </p:txBody>
      </p:sp>
    </p:spTree>
    <p:extLst>
      <p:ext uri="{BB962C8B-B14F-4D97-AF65-F5344CB8AC3E}">
        <p14:creationId xmlns:p14="http://schemas.microsoft.com/office/powerpoint/2010/main" val="160358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0000"/>
                </a:solidFill>
              </a:rPr>
              <a:t>Items to remove and store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DF6-9DAD-7881-A629-3A3E89B07D88}"/>
              </a:ext>
            </a:extLst>
          </p:cNvPr>
          <p:cNvSpPr txBox="1"/>
          <p:nvPr/>
        </p:nvSpPr>
        <p:spPr>
          <a:xfrm>
            <a:off x="2883866" y="2936597"/>
            <a:ext cx="1822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YBM11570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AE2CD-B673-0CD1-00DF-0065238E985A}"/>
              </a:ext>
            </a:extLst>
          </p:cNvPr>
          <p:cNvSpPr txBox="1"/>
          <p:nvPr/>
        </p:nvSpPr>
        <p:spPr>
          <a:xfrm>
            <a:off x="807545" y="2944986"/>
            <a:ext cx="180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YBM11571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4A05B-A621-3E77-AD7D-9FE162D8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64297"/>
              </p:ext>
            </p:extLst>
          </p:nvPr>
        </p:nvGraphicFramePr>
        <p:xfrm>
          <a:off x="807544" y="872466"/>
          <a:ext cx="10576912" cy="2064131"/>
        </p:xfrm>
        <a:graphic>
          <a:graphicData uri="http://schemas.openxmlformats.org/drawingml/2006/table">
            <a:tbl>
              <a:tblPr firstRow="1" bandRow="1"/>
              <a:tblGrid>
                <a:gridCol w="1832525">
                  <a:extLst>
                    <a:ext uri="{9D8B030D-6E8A-4147-A177-3AD203B41FA5}">
                      <a16:colId xmlns:a16="http://schemas.microsoft.com/office/drawing/2014/main" val="2124847681"/>
                    </a:ext>
                  </a:extLst>
                </a:gridCol>
                <a:gridCol w="2027335">
                  <a:extLst>
                    <a:ext uri="{9D8B030D-6E8A-4147-A177-3AD203B41FA5}">
                      <a16:colId xmlns:a16="http://schemas.microsoft.com/office/drawing/2014/main" val="2885088541"/>
                    </a:ext>
                  </a:extLst>
                </a:gridCol>
                <a:gridCol w="828744">
                  <a:extLst>
                    <a:ext uri="{9D8B030D-6E8A-4147-A177-3AD203B41FA5}">
                      <a16:colId xmlns:a16="http://schemas.microsoft.com/office/drawing/2014/main" val="1989885444"/>
                    </a:ext>
                  </a:extLst>
                </a:gridCol>
                <a:gridCol w="1658788">
                  <a:extLst>
                    <a:ext uri="{9D8B030D-6E8A-4147-A177-3AD203B41FA5}">
                      <a16:colId xmlns:a16="http://schemas.microsoft.com/office/drawing/2014/main" val="3695989460"/>
                    </a:ext>
                  </a:extLst>
                </a:gridCol>
                <a:gridCol w="4229520">
                  <a:extLst>
                    <a:ext uri="{9D8B030D-6E8A-4147-A177-3AD203B41FA5}">
                      <a16:colId xmlns:a16="http://schemas.microsoft.com/office/drawing/2014/main" val="40545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97156"/>
                  </a:ext>
                </a:extLst>
              </a:tr>
              <a:tr h="21922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YBM11571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167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YBM11570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3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(UK Savings Week)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Bunting and Pull Up Banner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93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MILPA 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/ Pavement Poster / Ext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YBM11506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Ends 07/03/2025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07 March. Store when not in use, do not destroy.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294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97E3E20-8D8C-4ECA-26C2-907160318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5"/>
          <a:stretch/>
        </p:blipFill>
        <p:spPr>
          <a:xfrm>
            <a:off x="807544" y="3312297"/>
            <a:ext cx="1806914" cy="3305823"/>
          </a:xfrm>
          <a:prstGeom prst="rect">
            <a:avLst/>
          </a:prstGeom>
          <a:ln>
            <a:solidFill>
              <a:srgbClr val="00883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F111C-D7C6-49AE-41A8-AA387DB91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866" y="3312298"/>
            <a:ext cx="1822565" cy="3305823"/>
          </a:xfrm>
          <a:prstGeom prst="rect">
            <a:avLst/>
          </a:prstGeom>
          <a:ln>
            <a:solidFill>
              <a:srgbClr val="008839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6E03E8-3D78-C3A1-E016-3F571AB3C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726" y="3312011"/>
            <a:ext cx="2333423" cy="3321599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94335-8647-DA58-44CD-2EA1B7D613BD}"/>
              </a:ext>
            </a:extLst>
          </p:cNvPr>
          <p:cNvSpPr txBox="1"/>
          <p:nvPr/>
        </p:nvSpPr>
        <p:spPr>
          <a:xfrm>
            <a:off x="5325052" y="2936597"/>
            <a:ext cx="109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 11506</a:t>
            </a:r>
          </a:p>
        </p:txBody>
      </p:sp>
    </p:spTree>
    <p:extLst>
      <p:ext uri="{BB962C8B-B14F-4D97-AF65-F5344CB8AC3E}">
        <p14:creationId xmlns:p14="http://schemas.microsoft.com/office/powerpoint/2010/main" val="162773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118" y="4202172"/>
            <a:ext cx="2298657" cy="2298657"/>
          </a:xfrm>
          <a:prstGeom prst="rect">
            <a:avLst/>
          </a:prstGeom>
        </p:spPr>
      </p:pic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1" y="-3958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79" y="216606"/>
            <a:ext cx="10527239" cy="755650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Items to destroy 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27407" y="4454341"/>
            <a:ext cx="135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</a:rPr>
              <a:t>To check which leaflets you should be displaying, visit: </a:t>
            </a:r>
            <a:endParaRPr lang="en-GB" sz="1200" b="1" dirty="0">
              <a:solidFill>
                <a:srgbClr val="FFFF00"/>
              </a:solidFill>
            </a:endParaRPr>
          </a:p>
          <a:p>
            <a:pPr algn="ctr"/>
            <a:r>
              <a:rPr lang="en-GB" sz="1200" dirty="0">
                <a:hlinkClick r:id="rId6"/>
              </a:rPr>
              <a:t>Literature Inventory &amp; Important Information Board - Intranet (ybs.co.uk)</a:t>
            </a:r>
            <a:endParaRPr lang="en-GB" sz="12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D70FBF-3ACC-1E9A-F640-88FDAFEA6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30077"/>
              </p:ext>
            </p:extLst>
          </p:nvPr>
        </p:nvGraphicFramePr>
        <p:xfrm>
          <a:off x="832379" y="766618"/>
          <a:ext cx="9392443" cy="2764209"/>
        </p:xfrm>
        <a:graphic>
          <a:graphicData uri="http://schemas.openxmlformats.org/drawingml/2006/table">
            <a:tbl>
              <a:tblPr firstRow="1" bandRow="1"/>
              <a:tblGrid>
                <a:gridCol w="2546707">
                  <a:extLst>
                    <a:ext uri="{9D8B030D-6E8A-4147-A177-3AD203B41FA5}">
                      <a16:colId xmlns:a16="http://schemas.microsoft.com/office/drawing/2014/main" val="2664431842"/>
                    </a:ext>
                  </a:extLst>
                </a:gridCol>
                <a:gridCol w="1203261">
                  <a:extLst>
                    <a:ext uri="{9D8B030D-6E8A-4147-A177-3AD203B41FA5}">
                      <a16:colId xmlns:a16="http://schemas.microsoft.com/office/drawing/2014/main" val="490386765"/>
                    </a:ext>
                  </a:extLst>
                </a:gridCol>
                <a:gridCol w="1880825">
                  <a:extLst>
                    <a:ext uri="{9D8B030D-6E8A-4147-A177-3AD203B41FA5}">
                      <a16:colId xmlns:a16="http://schemas.microsoft.com/office/drawing/2014/main" val="4278928957"/>
                    </a:ext>
                  </a:extLst>
                </a:gridCol>
                <a:gridCol w="1880825">
                  <a:extLst>
                    <a:ext uri="{9D8B030D-6E8A-4147-A177-3AD203B41FA5}">
                      <a16:colId xmlns:a16="http://schemas.microsoft.com/office/drawing/2014/main" val="811674989"/>
                    </a:ext>
                  </a:extLst>
                </a:gridCol>
                <a:gridCol w="1880825">
                  <a:extLst>
                    <a:ext uri="{9D8B030D-6E8A-4147-A177-3AD203B41FA5}">
                      <a16:colId xmlns:a16="http://schemas.microsoft.com/office/drawing/2014/main" val="537738911"/>
                    </a:ext>
                  </a:extLst>
                </a:gridCol>
              </a:tblGrid>
              <a:tr h="313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11" marR="84111" marT="42056" marB="42056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40987"/>
                  </a:ext>
                </a:extLst>
              </a:tr>
              <a:tr h="4088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– </a:t>
                      </a:r>
                      <a:r>
                        <a:rPr lang="en-GB" sz="1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Passback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YBM11492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93635"/>
                  </a:ext>
                </a:extLst>
              </a:tr>
              <a:tr h="56322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- Fareshare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- FareShare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6" marR="66536" marT="32988" marB="32988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6" marR="66536" marT="32988" marB="329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YBM11378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6" marR="66536" marT="32988" marB="329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6" marR="66536" marT="32988" marB="329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6" marR="66536" marT="32988" marB="32988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39293"/>
                  </a:ext>
                </a:extLst>
              </a:tr>
              <a:tr h="2746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5k Deposit Mortgage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YBM11468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only. Destroy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096066"/>
                  </a:ext>
                </a:extLst>
              </a:tr>
              <a:tr h="47271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YBM11572</a:t>
                      </a: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23463"/>
                  </a:ext>
                </a:extLst>
              </a:tr>
              <a:tr h="2746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 Christmas</a:t>
                      </a:r>
                    </a:p>
                  </a:txBody>
                  <a:tcPr marL="69509" marR="69509" marT="34462" marB="344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YBM11777</a:t>
                      </a: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</a:p>
                  </a:txBody>
                  <a:tcPr marL="69509" marR="69509" marT="34462" marB="344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13556"/>
                  </a:ext>
                </a:extLst>
              </a:tr>
              <a:tr h="4218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Always on –  Mortgages Loyalty Cashback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5" marR="73245" marT="36342" marB="3634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5" marR="73245" marT="36342" marB="3634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YBM 13166 – 13.04.2023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5" marR="73245" marT="36342" marB="3634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5" marR="73245" marT="36342" marB="3634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Branches only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Destroy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5" marR="73245" marT="36342" marB="3634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16978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C72A8BFA-CABD-F12C-D261-C4F1C40A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48" y="3878866"/>
            <a:ext cx="1364429" cy="2544732"/>
          </a:xfrm>
          <a:prstGeom prst="rect">
            <a:avLst/>
          </a:prstGeom>
          <a:noFill/>
          <a:ln w="9525">
            <a:solidFill>
              <a:srgbClr val="16AC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1FCEEE-5959-6B67-A264-368D4DB71F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250" t="22473" r="41166" b="7220"/>
          <a:stretch/>
        </p:blipFill>
        <p:spPr>
          <a:xfrm>
            <a:off x="3980212" y="3878866"/>
            <a:ext cx="1268210" cy="2436640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45C8D-187E-C1E1-5FC3-B12686178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6175" y="3884025"/>
            <a:ext cx="1222200" cy="2329144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6B88B6-B790-4F42-EDBF-9A9B2890E04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609" t="49028" r="32344" b="18194"/>
          <a:stretch/>
        </p:blipFill>
        <p:spPr>
          <a:xfrm>
            <a:off x="6891821" y="3878866"/>
            <a:ext cx="1072730" cy="2457904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4B7B5B-FC24-3ED7-77C2-C1D7644A9D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1411" y="3863947"/>
            <a:ext cx="1742216" cy="2472823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AA1A9-39A9-0C6A-D891-A91AF2FA519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8672" t="22361" r="39987" b="7222"/>
          <a:stretch/>
        </p:blipFill>
        <p:spPr>
          <a:xfrm>
            <a:off x="819885" y="3892907"/>
            <a:ext cx="1405122" cy="2607922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9F269-015E-2489-AAF6-42457E5365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76393" y="1065381"/>
            <a:ext cx="1535099" cy="2400106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E9B19D-7BBA-4521-F4C6-7A3460D34EAE}"/>
              </a:ext>
            </a:extLst>
          </p:cNvPr>
          <p:cNvSpPr txBox="1"/>
          <p:nvPr/>
        </p:nvSpPr>
        <p:spPr>
          <a:xfrm>
            <a:off x="10449370" y="757604"/>
            <a:ext cx="1518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 13166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5A919C-EC5C-2729-C7D6-82AAECEB4A12}"/>
              </a:ext>
            </a:extLst>
          </p:cNvPr>
          <p:cNvSpPr txBox="1"/>
          <p:nvPr/>
        </p:nvSpPr>
        <p:spPr>
          <a:xfrm>
            <a:off x="949140" y="3556930"/>
            <a:ext cx="121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YBM11777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747551-E354-B282-9AA5-078099A253E1}"/>
              </a:ext>
            </a:extLst>
          </p:cNvPr>
          <p:cNvSpPr txBox="1"/>
          <p:nvPr/>
        </p:nvSpPr>
        <p:spPr>
          <a:xfrm>
            <a:off x="2501011" y="3563141"/>
            <a:ext cx="110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 11492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422B36-87BB-3565-EF5E-2A728340D008}"/>
              </a:ext>
            </a:extLst>
          </p:cNvPr>
          <p:cNvSpPr txBox="1"/>
          <p:nvPr/>
        </p:nvSpPr>
        <p:spPr>
          <a:xfrm>
            <a:off x="4043645" y="3536174"/>
            <a:ext cx="110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YBM11378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8CCFC-6623-A79B-DFE0-2F095422E732}"/>
              </a:ext>
            </a:extLst>
          </p:cNvPr>
          <p:cNvSpPr txBox="1"/>
          <p:nvPr/>
        </p:nvSpPr>
        <p:spPr>
          <a:xfrm>
            <a:off x="5511678" y="3536173"/>
            <a:ext cx="110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YBM11402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270CD7-2837-F047-C9A6-D066CD6E6DBB}"/>
              </a:ext>
            </a:extLst>
          </p:cNvPr>
          <p:cNvSpPr txBox="1"/>
          <p:nvPr/>
        </p:nvSpPr>
        <p:spPr>
          <a:xfrm>
            <a:off x="6855049" y="3536174"/>
            <a:ext cx="110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YBM11468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5D5E5-B5D3-03C8-AD96-36E70CE84B64}"/>
              </a:ext>
            </a:extLst>
          </p:cNvPr>
          <p:cNvSpPr txBox="1"/>
          <p:nvPr/>
        </p:nvSpPr>
        <p:spPr>
          <a:xfrm>
            <a:off x="8323082" y="3516179"/>
            <a:ext cx="110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YBM11572</a:t>
            </a:r>
          </a:p>
        </p:txBody>
      </p:sp>
    </p:spTree>
    <p:extLst>
      <p:ext uri="{BB962C8B-B14F-4D97-AF65-F5344CB8AC3E}">
        <p14:creationId xmlns:p14="http://schemas.microsoft.com/office/powerpoint/2010/main" val="48508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Need some help?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397" y="1270000"/>
            <a:ext cx="10177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don’t have enough space to display all current campaign posters:</a:t>
            </a:r>
          </a:p>
          <a:p>
            <a:r>
              <a:rPr lang="en-GB" dirty="0"/>
              <a:t>Locations with limited poster sites should display the posters marked as priority.</a:t>
            </a:r>
          </a:p>
          <a:p>
            <a:endParaRPr lang="en-GB" b="1" dirty="0"/>
          </a:p>
          <a:p>
            <a:r>
              <a:rPr lang="en-GB" b="1" dirty="0"/>
              <a:t>My items haven’t arrived:</a:t>
            </a:r>
            <a:endParaRPr lang="en-GB" dirty="0"/>
          </a:p>
          <a:p>
            <a:pPr lvl="0"/>
            <a:r>
              <a:rPr lang="en-GB" dirty="0"/>
              <a:t>Most items are sent via DPD/TNT which is a courier our external printers Paragon use so please allow two working days from expected delivery before emailing </a:t>
            </a:r>
            <a:r>
              <a:rPr lang="en-GB" b="1" u="sng" dirty="0">
                <a:hlinkClick r:id="rId5"/>
              </a:rPr>
              <a:t>retailcampaigns@ybs.co.uk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I’m missing a poster or need a replacement:</a:t>
            </a:r>
            <a:endParaRPr lang="en-GB" dirty="0"/>
          </a:p>
          <a:p>
            <a:pPr lvl="0"/>
            <a:r>
              <a:rPr lang="en-GB" dirty="0"/>
              <a:t>Some marketing materials will be available to order on the PEP system, so please check there in the first instance.</a:t>
            </a:r>
          </a:p>
          <a:p>
            <a:pPr lvl="0"/>
            <a:r>
              <a:rPr lang="en-GB" dirty="0"/>
              <a:t>If the item you’re looking for isn’t on PEP, please email </a:t>
            </a:r>
            <a:r>
              <a:rPr lang="en-GB" b="1" u="sng" dirty="0">
                <a:hlinkClick r:id="rId5"/>
              </a:rPr>
              <a:t>retailcampaigns@ybs.co.uk</a:t>
            </a:r>
            <a:r>
              <a:rPr lang="en-GB" b="1" dirty="0"/>
              <a:t> </a:t>
            </a:r>
            <a:r>
              <a:rPr lang="en-GB" dirty="0"/>
              <a:t>with the artwork code (which you’ll find at the bottom of the poster e.g YBM12345 01 01 20) and the size of the poster  you require (</a:t>
            </a:r>
            <a:r>
              <a:rPr lang="en-GB" b="1" u="sng" dirty="0">
                <a:hlinkClick r:id="rId6"/>
              </a:rPr>
              <a:t>see this guide</a:t>
            </a:r>
            <a:r>
              <a:rPr lang="en-GB" dirty="0"/>
              <a:t>).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874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3A615ADDB8B4CA62945C60970738C" ma:contentTypeVersion="16" ma:contentTypeDescription="Create a new document." ma:contentTypeScope="" ma:versionID="9867a797720a6205bcee2d732b0bace2">
  <xsd:schema xmlns:xsd="http://www.w3.org/2001/XMLSchema" xmlns:xs="http://www.w3.org/2001/XMLSchema" xmlns:p="http://schemas.microsoft.com/office/2006/metadata/properties" xmlns:ns2="11490d73-ffde-4bdc-add6-939fa517d67a" xmlns:ns3="a66ae743-641d-4163-8001-efe4137a6c2b" targetNamespace="http://schemas.microsoft.com/office/2006/metadata/properties" ma:root="true" ma:fieldsID="6394441b3f0db7ea76718afaa35267bb" ns2:_="" ns3:_="">
    <xsd:import namespace="11490d73-ffde-4bdc-add6-939fa517d67a"/>
    <xsd:import namespace="a66ae743-641d-4163-8001-efe4137a6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90d73-ffde-4bdc-add6-939fa517d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58d3c7-2e41-40de-a6b5-868fb7b71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ae743-641d-4163-8001-efe4137a6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3f75f7-3577-416e-81be-aec9402b74f6}" ma:internalName="TaxCatchAll" ma:showField="CatchAllData" ma:web="a66ae743-641d-4163-8001-efe4137a6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6ae743-641d-4163-8001-efe4137a6c2b" xsi:nil="true"/>
    <lcf76f155ced4ddcb4097134ff3c332f xmlns="11490d73-ffde-4bdc-add6-939fa517d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CCD276-385E-4766-B207-E55AEFB0D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B5096-4E21-475A-BF55-11A866D98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90d73-ffde-4bdc-add6-939fa517d67a"/>
    <ds:schemaRef ds:uri="a66ae743-641d-4163-8001-efe4137a6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A6BF7B-702D-4D66-AFC8-35CE19F2D589}">
  <ds:schemaRefs>
    <ds:schemaRef ds:uri="http://schemas.microsoft.com/office/infopath/2007/PartnerControls"/>
    <ds:schemaRef ds:uri="http://purl.org/dc/dcmitype/"/>
    <ds:schemaRef ds:uri="11490d73-ffde-4bdc-add6-939fa517d67a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66ae743-641d-4163-8001-efe4137a6c2b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153559</TotalTime>
  <Words>732</Words>
  <Application>Microsoft Office PowerPoint</Application>
  <PresentationFormat>Widescreen</PresentationFormat>
  <Paragraphs>182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Poster Checklist  Branch and Agency  11.03.25  </vt:lpstr>
      <vt:lpstr>Items to display </vt:lpstr>
      <vt:lpstr>Items to display </vt:lpstr>
      <vt:lpstr>Items to remove and store</vt:lpstr>
      <vt:lpstr>Items to destroy </vt:lpstr>
      <vt:lpstr>Need some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Morrow</dc:creator>
  <cp:lastModifiedBy>Kim Reynolds</cp:lastModifiedBy>
  <cp:revision>1039</cp:revision>
  <cp:lastPrinted>2020-02-25T13:12:55Z</cp:lastPrinted>
  <dcterms:created xsi:type="dcterms:W3CDTF">2017-09-13T12:08:44Z</dcterms:created>
  <dcterms:modified xsi:type="dcterms:W3CDTF">2025-03-06T14:37:12Z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0x0101004033A615ADDB8B4CA62945C60970738C</vt:lpwstr>
  </property>
  <property fmtid="{D5CDD505-2E9C-101B-9397-08002B2CF9AE}" pid="3" name="MediaServiceImageTags">
    <vt:lpwstr/>
  </property>
  <property fmtid="{D5CDD505-2E9C-101B-9397-08002B2CF9AE}" pid="4" name="MSIP_Label_bf49ab29-f4da-4d83-b5ca-f40d5a93f0f3_Enabled">
    <vt:lpwstr>true</vt:lpwstr>
  </property>
  <property fmtid="{D5CDD505-2E9C-101B-9397-08002B2CF9AE}" pid="5" name="MSIP_Label_bf49ab29-f4da-4d83-b5ca-f40d5a93f0f3_SetDate">
    <vt:lpwstr>2023-12-11T10:42:38Z</vt:lpwstr>
  </property>
  <property fmtid="{D5CDD505-2E9C-101B-9397-08002B2CF9AE}" pid="6" name="MSIP_Label_bf49ab29-f4da-4d83-b5ca-f40d5a93f0f3_Method">
    <vt:lpwstr>Standard</vt:lpwstr>
  </property>
  <property fmtid="{D5CDD505-2E9C-101B-9397-08002B2CF9AE}" pid="7" name="MSIP_Label_bf49ab29-f4da-4d83-b5ca-f40d5a93f0f3_Name">
    <vt:lpwstr>Confidential</vt:lpwstr>
  </property>
  <property fmtid="{D5CDD505-2E9C-101B-9397-08002B2CF9AE}" pid="8" name="MSIP_Label_bf49ab29-f4da-4d83-b5ca-f40d5a93f0f3_SiteId">
    <vt:lpwstr>75406e2b-2de1-4cff-b842-2a519f5780c7</vt:lpwstr>
  </property>
  <property fmtid="{D5CDD505-2E9C-101B-9397-08002B2CF9AE}" pid="9" name="MSIP_Label_bf49ab29-f4da-4d83-b5ca-f40d5a93f0f3_ActionId">
    <vt:lpwstr>7082e149-53c5-4ef9-a89e-b103a41581ca</vt:lpwstr>
  </property>
  <property fmtid="{D5CDD505-2E9C-101B-9397-08002B2CF9AE}" pid="10" name="MSIP_Label_bf49ab29-f4da-4d83-b5ca-f40d5a93f0f3_ContentBits">
    <vt:lpwstr>2</vt:lpwstr>
  </property>
</Properties>
</file>