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389" r:id="rId5"/>
    <p:sldId id="428" r:id="rId6"/>
    <p:sldId id="426" r:id="rId7"/>
    <p:sldId id="413" r:id="rId8"/>
    <p:sldId id="427" r:id="rId9"/>
    <p:sldId id="420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F21688-C354-4EED-8D36-96D0AD09D073}">
          <p14:sldIdLst>
            <p14:sldId id="389"/>
            <p14:sldId id="428"/>
            <p14:sldId id="426"/>
            <p14:sldId id="413"/>
            <p14:sldId id="427"/>
            <p14:sldId id="420"/>
          </p14:sldIdLst>
        </p14:section>
        <p14:section name="Untitled Section" id="{6E613D94-8BCD-4AF8-BB18-E9C597FADE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agowan" initials="RM" lastIdx="1" clrIdx="0"/>
  <p:cmAuthor id="1" name="Louise Barnes" initials="L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C4D"/>
    <a:srgbClr val="62C422"/>
    <a:srgbClr val="53A822"/>
    <a:srgbClr val="00BAC2"/>
    <a:srgbClr val="CBE3E5"/>
    <a:srgbClr val="E7F1FA"/>
    <a:srgbClr val="000000"/>
    <a:srgbClr val="CF3087"/>
    <a:srgbClr val="00AA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41D7C-16BB-461C-BC98-A580702148F9}" v="5" dt="2024-04-22T14:28:24.17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8" autoAdjust="0"/>
    <p:restoredTop sz="82771" autoAdjust="0"/>
  </p:normalViewPr>
  <p:slideViewPr>
    <p:cSldViewPr snapToGrid="0" snapToObjects="1">
      <p:cViewPr varScale="1">
        <p:scale>
          <a:sx n="67" d="100"/>
          <a:sy n="67" d="100"/>
        </p:scale>
        <p:origin x="82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" userId="36100f9f-7ac2-4e96-bb90-21a3ce5ac274" providerId="ADAL" clId="{EAB41D7C-16BB-461C-BC98-A580702148F9}"/>
    <pc:docChg chg="modSld">
      <pc:chgData name="Kim" userId="36100f9f-7ac2-4e96-bb90-21a3ce5ac274" providerId="ADAL" clId="{EAB41D7C-16BB-461C-BC98-A580702148F9}" dt="2024-04-23T08:37:49.482" v="24" actId="20577"/>
      <pc:docMkLst>
        <pc:docMk/>
      </pc:docMkLst>
      <pc:sldChg chg="modSp mod">
        <pc:chgData name="Kim" userId="36100f9f-7ac2-4e96-bb90-21a3ce5ac274" providerId="ADAL" clId="{EAB41D7C-16BB-461C-BC98-A580702148F9}" dt="2024-04-23T08:37:49.482" v="24" actId="20577"/>
        <pc:sldMkLst>
          <pc:docMk/>
          <pc:sldMk cId="996958640" sldId="428"/>
        </pc:sldMkLst>
        <pc:graphicFrameChg chg="modGraphic">
          <ac:chgData name="Kim" userId="36100f9f-7ac2-4e96-bb90-21a3ce5ac274" providerId="ADAL" clId="{EAB41D7C-16BB-461C-BC98-A580702148F9}" dt="2024-04-23T08:37:49.482" v="24" actId="20577"/>
          <ac:graphicFrameMkLst>
            <pc:docMk/>
            <pc:sldMk cId="996958640" sldId="428"/>
            <ac:graphicFrameMk id="3" creationId="{7BFB7637-12A9-4D81-AC52-9DBD46F661BF}"/>
          </ac:graphicFrameMkLst>
        </pc:graphicFrameChg>
      </pc:sldChg>
    </pc:docChg>
  </pc:docChgLst>
  <pc:docChgLst>
    <pc:chgData name="Kim Reynolds" userId="36100f9f-7ac2-4e96-bb90-21a3ce5ac274" providerId="ADAL" clId="{EAB41D7C-16BB-461C-BC98-A580702148F9}"/>
    <pc:docChg chg="delSld modSld modSection">
      <pc:chgData name="Kim Reynolds" userId="36100f9f-7ac2-4e96-bb90-21a3ce5ac274" providerId="ADAL" clId="{EAB41D7C-16BB-461C-BC98-A580702148F9}" dt="2024-04-22T14:30:05.566" v="47" actId="1076"/>
      <pc:docMkLst>
        <pc:docMk/>
      </pc:docMkLst>
      <pc:sldChg chg="addSp delSp modSp mod">
        <pc:chgData name="Kim Reynolds" userId="36100f9f-7ac2-4e96-bb90-21a3ce5ac274" providerId="ADAL" clId="{EAB41D7C-16BB-461C-BC98-A580702148F9}" dt="2024-04-22T14:28:34.849" v="40" actId="14100"/>
        <pc:sldMkLst>
          <pc:docMk/>
          <pc:sldMk cId="485089800" sldId="413"/>
        </pc:sldMkLst>
        <pc:picChg chg="add mod">
          <ac:chgData name="Kim Reynolds" userId="36100f9f-7ac2-4e96-bb90-21a3ce5ac274" providerId="ADAL" clId="{EAB41D7C-16BB-461C-BC98-A580702148F9}" dt="2024-04-22T14:28:34.849" v="40" actId="14100"/>
          <ac:picMkLst>
            <pc:docMk/>
            <pc:sldMk cId="485089800" sldId="413"/>
            <ac:picMk id="4" creationId="{39FBAD87-CBBF-9D7F-D865-713C2DA17993}"/>
          </ac:picMkLst>
        </pc:picChg>
        <pc:picChg chg="del">
          <ac:chgData name="Kim Reynolds" userId="36100f9f-7ac2-4e96-bb90-21a3ce5ac274" providerId="ADAL" clId="{EAB41D7C-16BB-461C-BC98-A580702148F9}" dt="2024-04-22T14:28:22.785" v="36" actId="478"/>
          <ac:picMkLst>
            <pc:docMk/>
            <pc:sldMk cId="485089800" sldId="413"/>
            <ac:picMk id="21" creationId="{6A3FA06C-3924-44F7-A8DC-144FCC79E98E}"/>
          </ac:picMkLst>
        </pc:picChg>
      </pc:sldChg>
      <pc:sldChg chg="del">
        <pc:chgData name="Kim Reynolds" userId="36100f9f-7ac2-4e96-bb90-21a3ce5ac274" providerId="ADAL" clId="{EAB41D7C-16BB-461C-BC98-A580702148F9}" dt="2024-04-22T14:03:59.512" v="22" actId="2696"/>
        <pc:sldMkLst>
          <pc:docMk/>
          <pc:sldMk cId="444036603" sldId="424"/>
        </pc:sldMkLst>
      </pc:sldChg>
      <pc:sldChg chg="modSp mod">
        <pc:chgData name="Kim Reynolds" userId="36100f9f-7ac2-4e96-bb90-21a3ce5ac274" providerId="ADAL" clId="{EAB41D7C-16BB-461C-BC98-A580702148F9}" dt="2024-04-22T14:04:26.220" v="32" actId="20577"/>
        <pc:sldMkLst>
          <pc:docMk/>
          <pc:sldMk cId="1603580702" sldId="426"/>
        </pc:sldMkLst>
        <pc:graphicFrameChg chg="modGraphic">
          <ac:chgData name="Kim Reynolds" userId="36100f9f-7ac2-4e96-bb90-21a3ce5ac274" providerId="ADAL" clId="{EAB41D7C-16BB-461C-BC98-A580702148F9}" dt="2024-04-22T14:04:26.220" v="32" actId="20577"/>
          <ac:graphicFrameMkLst>
            <pc:docMk/>
            <pc:sldMk cId="1603580702" sldId="426"/>
            <ac:graphicFrameMk id="3" creationId="{7BFB7637-12A9-4D81-AC52-9DBD46F661BF}"/>
          </ac:graphicFrameMkLst>
        </pc:graphicFrameChg>
      </pc:sldChg>
      <pc:sldChg chg="addSp modSp mod">
        <pc:chgData name="Kim Reynolds" userId="36100f9f-7ac2-4e96-bb90-21a3ce5ac274" providerId="ADAL" clId="{EAB41D7C-16BB-461C-BC98-A580702148F9}" dt="2024-04-22T14:30:05.566" v="47" actId="1076"/>
        <pc:sldMkLst>
          <pc:docMk/>
          <pc:sldMk cId="996958640" sldId="428"/>
        </pc:sldMkLst>
        <pc:spChg chg="add mod">
          <ac:chgData name="Kim Reynolds" userId="36100f9f-7ac2-4e96-bb90-21a3ce5ac274" providerId="ADAL" clId="{EAB41D7C-16BB-461C-BC98-A580702148F9}" dt="2024-04-22T14:29:46.660" v="41" actId="1076"/>
          <ac:spMkLst>
            <pc:docMk/>
            <pc:sldMk cId="996958640" sldId="428"/>
            <ac:spMk id="4" creationId="{5920ADF6-9DAD-7881-A629-3A3E89B07D88}"/>
          </ac:spMkLst>
        </pc:spChg>
        <pc:spChg chg="mod">
          <ac:chgData name="Kim Reynolds" userId="36100f9f-7ac2-4e96-bb90-21a3ce5ac274" providerId="ADAL" clId="{EAB41D7C-16BB-461C-BC98-A580702148F9}" dt="2024-04-22T14:29:59.465" v="45" actId="1076"/>
          <ac:spMkLst>
            <pc:docMk/>
            <pc:sldMk cId="996958640" sldId="428"/>
            <ac:spMk id="10" creationId="{69E557D2-129F-124A-C3C9-47B7983FF0E4}"/>
          </ac:spMkLst>
        </pc:spChg>
        <pc:spChg chg="mod">
          <ac:chgData name="Kim Reynolds" userId="36100f9f-7ac2-4e96-bb90-21a3ce5ac274" providerId="ADAL" clId="{EAB41D7C-16BB-461C-BC98-A580702148F9}" dt="2024-04-22T14:30:05.566" v="47" actId="1076"/>
          <ac:spMkLst>
            <pc:docMk/>
            <pc:sldMk cId="996958640" sldId="428"/>
            <ac:spMk id="15" creationId="{395DD7A2-593D-3657-818A-98B4A8BF438A}"/>
          </ac:spMkLst>
        </pc:spChg>
        <pc:graphicFrameChg chg="mod modGraphic">
          <ac:chgData name="Kim Reynolds" userId="36100f9f-7ac2-4e96-bb90-21a3ce5ac274" providerId="ADAL" clId="{EAB41D7C-16BB-461C-BC98-A580702148F9}" dt="2024-04-22T14:06:28.551" v="35" actId="20577"/>
          <ac:graphicFrameMkLst>
            <pc:docMk/>
            <pc:sldMk cId="996958640" sldId="428"/>
            <ac:graphicFrameMk id="3" creationId="{7BFB7637-12A9-4D81-AC52-9DBD46F661BF}"/>
          </ac:graphicFrameMkLst>
        </pc:graphicFrameChg>
        <pc:picChg chg="add mod">
          <ac:chgData name="Kim Reynolds" userId="36100f9f-7ac2-4e96-bb90-21a3ce5ac274" providerId="ADAL" clId="{EAB41D7C-16BB-461C-BC98-A580702148F9}" dt="2024-04-22T14:29:48.620" v="42" actId="1076"/>
          <ac:picMkLst>
            <pc:docMk/>
            <pc:sldMk cId="996958640" sldId="428"/>
            <ac:picMk id="2" creationId="{EAA504DB-8B65-91E6-A1A4-F92621EF86E2}"/>
          </ac:picMkLst>
        </pc:picChg>
        <pc:picChg chg="mod">
          <ac:chgData name="Kim Reynolds" userId="36100f9f-7ac2-4e96-bb90-21a3ce5ac274" providerId="ADAL" clId="{EAB41D7C-16BB-461C-BC98-A580702148F9}" dt="2024-04-22T14:30:01.054" v="46" actId="1076"/>
          <ac:picMkLst>
            <pc:docMk/>
            <pc:sldMk cId="996958640" sldId="428"/>
            <ac:picMk id="5" creationId="{04645C7E-A234-E7E3-CD16-BB77B5F76D19}"/>
          </ac:picMkLst>
        </pc:picChg>
        <pc:picChg chg="mod">
          <ac:chgData name="Kim Reynolds" userId="36100f9f-7ac2-4e96-bb90-21a3ce5ac274" providerId="ADAL" clId="{EAB41D7C-16BB-461C-BC98-A580702148F9}" dt="2024-04-22T14:29:50.487" v="43" actId="1076"/>
          <ac:picMkLst>
            <pc:docMk/>
            <pc:sldMk cId="996958640" sldId="428"/>
            <ac:picMk id="17" creationId="{6BE820C8-0FF9-8263-38D8-0BE2F751A664}"/>
          </ac:picMkLst>
        </pc:picChg>
        <pc:picChg chg="mod">
          <ac:chgData name="Kim Reynolds" userId="36100f9f-7ac2-4e96-bb90-21a3ce5ac274" providerId="ADAL" clId="{EAB41D7C-16BB-461C-BC98-A580702148F9}" dt="2024-04-22T14:29:53.928" v="44" actId="1076"/>
          <ac:picMkLst>
            <pc:docMk/>
            <pc:sldMk cId="996958640" sldId="428"/>
            <ac:picMk id="18" creationId="{3EF4432E-3333-4627-187F-F9AC1F7E15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6DB-0636-4FCC-A7A3-E4E80714D750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06FE-AB06-4EED-8BA4-BBBDD029D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0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361E-AA21-EA46-A080-C1276BF1E1F7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F46E-82CE-764C-9921-A9A739C52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252114" y="1524001"/>
            <a:ext cx="3975652" cy="37371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4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 title looks good in here.</a:t>
            </a:r>
          </a:p>
        </p:txBody>
      </p:sp>
      <p:pic>
        <p:nvPicPr>
          <p:cNvPr id="3" name="Picture 2" descr="Yorkshire_Logo_Secondary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67267"/>
            <a:ext cx="2675467" cy="79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9"/>
          <p:cNvSpPr>
            <a:spLocks noGrp="1"/>
          </p:cNvSpPr>
          <p:nvPr>
            <p:ph type="title"/>
          </p:nvPr>
        </p:nvSpPr>
        <p:spPr>
          <a:xfrm>
            <a:off x="995882" y="243941"/>
            <a:ext cx="10527239" cy="7556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3500">
                <a:solidFill>
                  <a:srgbClr val="16AC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79427" y="1628775"/>
            <a:ext cx="5582660" cy="3012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rgbClr val="5A5A5A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Yorkshire_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6" y="210073"/>
            <a:ext cx="527263" cy="5272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19293512,&quot;Placement&quot;:&quot;Footer&quot;,&quot;Top&quot;:520.3781,&quot;Left&quot;:0.0,&quot;SlideWidth&quot;:960,&quot;SlideHeight&quot;:540}">
            <a:extLst>
              <a:ext uri="{FF2B5EF4-FFF2-40B4-BE49-F238E27FC236}">
                <a16:creationId xmlns:a16="http://schemas.microsoft.com/office/drawing/2014/main" id="{A2D4BEBE-CED7-4969-ABB9-BDEA3D0F6445}"/>
              </a:ext>
            </a:extLst>
          </p:cNvPr>
          <p:cNvSpPr txBox="1"/>
          <p:nvPr userDrawn="1"/>
        </p:nvSpPr>
        <p:spPr>
          <a:xfrm>
            <a:off x="0" y="6608802"/>
            <a:ext cx="95158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72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ybs.co.uk/Interact/Pages/Section/Default.aspx?Section=660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intranet/Interact/Pages/Content/Document.aspx?id=12866" TargetMode="External"/><Relationship Id="rId5" Type="http://schemas.openxmlformats.org/officeDocument/2006/relationships/hyperlink" Target="mailto:retailcampaigns@ybs.co.u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Poster Checklist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Branch and Agency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25.04.24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89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FB7637-12A9-4D81-AC52-9DBD46F6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19451"/>
              </p:ext>
            </p:extLst>
          </p:nvPr>
        </p:nvGraphicFramePr>
        <p:xfrm>
          <a:off x="476251" y="733861"/>
          <a:ext cx="11582400" cy="19644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27315">
                  <a:extLst>
                    <a:ext uri="{9D8B030D-6E8A-4147-A177-3AD203B41FA5}">
                      <a16:colId xmlns:a16="http://schemas.microsoft.com/office/drawing/2014/main" val="3850838885"/>
                    </a:ext>
                  </a:extLst>
                </a:gridCol>
                <a:gridCol w="1571806">
                  <a:extLst>
                    <a:ext uri="{9D8B030D-6E8A-4147-A177-3AD203B41FA5}">
                      <a16:colId xmlns:a16="http://schemas.microsoft.com/office/drawing/2014/main" val="181341618"/>
                    </a:ext>
                  </a:extLst>
                </a:gridCol>
                <a:gridCol w="1634603">
                  <a:extLst>
                    <a:ext uri="{9D8B030D-6E8A-4147-A177-3AD203B41FA5}">
                      <a16:colId xmlns:a16="http://schemas.microsoft.com/office/drawing/2014/main" val="3753340424"/>
                    </a:ext>
                  </a:extLst>
                </a:gridCol>
                <a:gridCol w="1064998">
                  <a:extLst>
                    <a:ext uri="{9D8B030D-6E8A-4147-A177-3AD203B41FA5}">
                      <a16:colId xmlns:a16="http://schemas.microsoft.com/office/drawing/2014/main" val="3050042306"/>
                    </a:ext>
                  </a:extLst>
                </a:gridCol>
                <a:gridCol w="4383678">
                  <a:extLst>
                    <a:ext uri="{9D8B030D-6E8A-4147-A177-3AD203B41FA5}">
                      <a16:colId xmlns:a16="http://schemas.microsoft.com/office/drawing/2014/main" val="2084802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Format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Code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Display from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Instructions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2089899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 ISAs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 11433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until further notice.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1765098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availability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YBM11416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please store when not in use.</a:t>
                      </a:r>
                      <a:endParaRPr lang="en-GB" sz="1200" dirty="0">
                        <a:effectLst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1885478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</a:t>
                      </a:r>
                      <a:r>
                        <a:rPr lang="en-GB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</a:t>
                      </a:r>
                      <a:r>
                        <a:rPr lang="en-GB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YBM11378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YBM11402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 and store when not in use 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 not destroy)</a:t>
                      </a: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376980205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95DD7A2-593D-3657-818A-98B4A8BF438A}"/>
              </a:ext>
            </a:extLst>
          </p:cNvPr>
          <p:cNvSpPr txBox="1"/>
          <p:nvPr/>
        </p:nvSpPr>
        <p:spPr>
          <a:xfrm>
            <a:off x="8741184" y="3275111"/>
            <a:ext cx="1972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11416 (pavement)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557D2-129F-124A-C3C9-47B7983FF0E4}"/>
              </a:ext>
            </a:extLst>
          </p:cNvPr>
          <p:cNvSpPr txBox="1"/>
          <p:nvPr/>
        </p:nvSpPr>
        <p:spPr>
          <a:xfrm>
            <a:off x="4723584" y="3235382"/>
            <a:ext cx="268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YBM11378 &amp; YBM11402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E820C8-0FF9-8263-38D8-0BE2F751A6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50" t="22473" r="41166" b="7220"/>
          <a:stretch/>
        </p:blipFill>
        <p:spPr>
          <a:xfrm>
            <a:off x="4306531" y="3589324"/>
            <a:ext cx="1544435" cy="2967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4432E-3333-4627-187F-F9AC1F7E1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13455"/>
            <a:ext cx="1544435" cy="2943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45C7E-A234-E7E3-CD16-BB77B5F76D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40" t="22213" r="37257" b="6111"/>
          <a:stretch/>
        </p:blipFill>
        <p:spPr>
          <a:xfrm>
            <a:off x="8683437" y="3573936"/>
            <a:ext cx="2088022" cy="2943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A504DB-8B65-91E6-A1A4-F92621EF8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350" y="3573936"/>
            <a:ext cx="1316266" cy="2789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20ADF6-9DAD-7881-A629-3A3E89B07D88}"/>
              </a:ext>
            </a:extLst>
          </p:cNvPr>
          <p:cNvSpPr txBox="1"/>
          <p:nvPr/>
        </p:nvSpPr>
        <p:spPr>
          <a:xfrm>
            <a:off x="1420541" y="3281547"/>
            <a:ext cx="268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b="1" dirty="0"/>
              <a:t>YBM 11433</a:t>
            </a:r>
          </a:p>
        </p:txBody>
      </p:sp>
    </p:spTree>
    <p:extLst>
      <p:ext uri="{BB962C8B-B14F-4D97-AF65-F5344CB8AC3E}">
        <p14:creationId xmlns:p14="http://schemas.microsoft.com/office/powerpoint/2010/main" val="9969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859D5-307D-4833-8622-05451633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583" y="3205487"/>
            <a:ext cx="2301157" cy="1618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687273-8D29-4F53-8A56-E1FF24CCE5F1}"/>
              </a:ext>
            </a:extLst>
          </p:cNvPr>
          <p:cNvSpPr txBox="1"/>
          <p:nvPr/>
        </p:nvSpPr>
        <p:spPr>
          <a:xfrm>
            <a:off x="4468591" y="2750126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 13166 &amp; 13167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7B529-1338-49D3-A756-3124E0256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282" y="3076033"/>
            <a:ext cx="1650388" cy="2580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599598-A26C-4751-88A5-E3CF246945C4}"/>
              </a:ext>
            </a:extLst>
          </p:cNvPr>
          <p:cNvSpPr txBox="1"/>
          <p:nvPr/>
        </p:nvSpPr>
        <p:spPr>
          <a:xfrm>
            <a:off x="7586022" y="2768256"/>
            <a:ext cx="19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 11357 (pavement)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FB7637-12A9-4D81-AC52-9DBD46F6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16406"/>
              </p:ext>
            </p:extLst>
          </p:nvPr>
        </p:nvGraphicFramePr>
        <p:xfrm>
          <a:off x="736726" y="734971"/>
          <a:ext cx="10988010" cy="12554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77090">
                  <a:extLst>
                    <a:ext uri="{9D8B030D-6E8A-4147-A177-3AD203B41FA5}">
                      <a16:colId xmlns:a16="http://schemas.microsoft.com/office/drawing/2014/main" val="3850838885"/>
                    </a:ext>
                  </a:extLst>
                </a:gridCol>
                <a:gridCol w="1491145">
                  <a:extLst>
                    <a:ext uri="{9D8B030D-6E8A-4147-A177-3AD203B41FA5}">
                      <a16:colId xmlns:a16="http://schemas.microsoft.com/office/drawing/2014/main" val="181341618"/>
                    </a:ext>
                  </a:extLst>
                </a:gridCol>
                <a:gridCol w="1550718">
                  <a:extLst>
                    <a:ext uri="{9D8B030D-6E8A-4147-A177-3AD203B41FA5}">
                      <a16:colId xmlns:a16="http://schemas.microsoft.com/office/drawing/2014/main" val="3753340424"/>
                    </a:ext>
                  </a:extLst>
                </a:gridCol>
                <a:gridCol w="1010342">
                  <a:extLst>
                    <a:ext uri="{9D8B030D-6E8A-4147-A177-3AD203B41FA5}">
                      <a16:colId xmlns:a16="http://schemas.microsoft.com/office/drawing/2014/main" val="3050042306"/>
                    </a:ext>
                  </a:extLst>
                </a:gridCol>
                <a:gridCol w="4158715">
                  <a:extLst>
                    <a:ext uri="{9D8B030D-6E8A-4147-A177-3AD203B41FA5}">
                      <a16:colId xmlns:a16="http://schemas.microsoft.com/office/drawing/2014/main" val="2084802209"/>
                    </a:ext>
                  </a:extLst>
                </a:gridCol>
              </a:tblGrid>
              <a:tr h="19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Item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Format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Code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Display from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Instructions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2089899920"/>
                  </a:ext>
                </a:extLst>
              </a:tr>
              <a:tr h="41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Always on –  Mortgages Loyalty Cashback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Poster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Passbook flyer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YBM 13166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YBM 13167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Continue to display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Store when not in use (do not destroy)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Branches only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2541696434"/>
                  </a:ext>
                </a:extLst>
              </a:tr>
              <a:tr h="41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Ways of Saving – Passbook promotion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YBM11357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as you wish 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please store when not in use.</a:t>
                      </a: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303689532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59BAE00-36A0-FA3D-D8C7-B9899C1D15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55" t="22685" r="51770" b="42963"/>
          <a:stretch/>
        </p:blipFill>
        <p:spPr bwMode="auto">
          <a:xfrm>
            <a:off x="7639532" y="3076033"/>
            <a:ext cx="1825431" cy="2698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58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118" y="4202172"/>
            <a:ext cx="2298657" cy="2298657"/>
          </a:xfrm>
          <a:prstGeom prst="rect">
            <a:avLst/>
          </a:prstGeom>
        </p:spPr>
      </p:pic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1" y="-3958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79" y="216606"/>
            <a:ext cx="10527239" cy="755650"/>
          </a:xfrm>
        </p:spPr>
        <p:txBody>
          <a:bodyPr/>
          <a:lstStyle/>
          <a:p>
            <a:r>
              <a:rPr lang="en-GB" sz="3200" dirty="0"/>
              <a:t>Always On - other items to display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7407" y="4454341"/>
            <a:ext cx="135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To check which leaflets you should be displaying, visit: </a:t>
            </a:r>
            <a:endParaRPr lang="en-GB" sz="1200" b="1" dirty="0">
              <a:solidFill>
                <a:srgbClr val="FFFF00"/>
              </a:solidFill>
            </a:endParaRPr>
          </a:p>
          <a:p>
            <a:pPr algn="ctr"/>
            <a:r>
              <a:rPr lang="en-GB" sz="1200" dirty="0">
                <a:hlinkClick r:id="rId6"/>
              </a:rPr>
              <a:t>Literature Inventory &amp; Important Information Board - Intranet (ybs.co.uk)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7160C0-0953-4219-BAA5-390EF74D0AF7}"/>
              </a:ext>
            </a:extLst>
          </p:cNvPr>
          <p:cNvSpPr/>
          <p:nvPr/>
        </p:nvSpPr>
        <p:spPr>
          <a:xfrm flipH="1">
            <a:off x="8340706" y="3620999"/>
            <a:ext cx="19671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YBM 12546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9C0FB6-E19A-49E1-99C5-E86C785F49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239" y="4339358"/>
            <a:ext cx="4564869" cy="24585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28E998-AC45-4967-AB84-BDADA4A8D62C}"/>
              </a:ext>
            </a:extLst>
          </p:cNvPr>
          <p:cNvSpPr txBox="1"/>
          <p:nvPr/>
        </p:nvSpPr>
        <p:spPr>
          <a:xfrm>
            <a:off x="1583284" y="3830858"/>
            <a:ext cx="67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  </a:t>
            </a:r>
          </a:p>
          <a:p>
            <a:r>
              <a:rPr lang="en-GB" sz="1400" b="1" dirty="0"/>
              <a:t> YBM 13089	                    YBM 13088	             YBM 13090                     YBM 13207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4AA5FE-6A98-4A71-8759-CC239957D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090" y="4390188"/>
            <a:ext cx="1284039" cy="229865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C1DED2-E90A-4D38-BF73-98F6D872F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70484"/>
              </p:ext>
            </p:extLst>
          </p:nvPr>
        </p:nvGraphicFramePr>
        <p:xfrm>
          <a:off x="595630" y="926303"/>
          <a:ext cx="10452100" cy="3025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1860">
                  <a:extLst>
                    <a:ext uri="{9D8B030D-6E8A-4147-A177-3AD203B41FA5}">
                      <a16:colId xmlns:a16="http://schemas.microsoft.com/office/drawing/2014/main" val="433748175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48443787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681924255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1947330432"/>
                    </a:ext>
                  </a:extLst>
                </a:gridCol>
                <a:gridCol w="3107055">
                  <a:extLst>
                    <a:ext uri="{9D8B030D-6E8A-4147-A177-3AD203B41FA5}">
                      <a16:colId xmlns:a16="http://schemas.microsoft.com/office/drawing/2014/main" val="302328781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Format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Code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Date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Instructions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3782647653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Always On – savings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Poster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YBM13090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28/11/22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Display as you wish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Store when not in use (do not destroy)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4015557007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Always on – loyalty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Poster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YBM13088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28/11/22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Display as you wish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Store when not in use (do not destroy)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1205846099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Always On - app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Poster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YBM 13089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28/11/22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Display as you wish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Store when not in use (do not destroy)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91118497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Always on – savings loyalty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Poster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YBM 13207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19/05/23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Display as you wish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Store when not in use (do not destroy)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1627789349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Savings Appointment (pavement posters locations)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Pavement poster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YBM12546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24/12/20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Display as you wish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Store when not in use (do not destroy)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415533073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9FBAD87-CBBF-9D7F-D865-713C2DA179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135" t="33796" r="39844" b="20926"/>
          <a:stretch/>
        </p:blipFill>
        <p:spPr bwMode="auto">
          <a:xfrm>
            <a:off x="8100417" y="4390187"/>
            <a:ext cx="1563159" cy="2210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508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EE9A-D258-458A-98C2-77A53D19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Items to destroy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2D650E-8E52-9ECF-B008-1D8945F72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84401"/>
              </p:ext>
            </p:extLst>
          </p:nvPr>
        </p:nvGraphicFramePr>
        <p:xfrm>
          <a:off x="694546" y="1120914"/>
          <a:ext cx="10988010" cy="18235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77090">
                  <a:extLst>
                    <a:ext uri="{9D8B030D-6E8A-4147-A177-3AD203B41FA5}">
                      <a16:colId xmlns:a16="http://schemas.microsoft.com/office/drawing/2014/main" val="3850838885"/>
                    </a:ext>
                  </a:extLst>
                </a:gridCol>
                <a:gridCol w="1491145">
                  <a:extLst>
                    <a:ext uri="{9D8B030D-6E8A-4147-A177-3AD203B41FA5}">
                      <a16:colId xmlns:a16="http://schemas.microsoft.com/office/drawing/2014/main" val="181341618"/>
                    </a:ext>
                  </a:extLst>
                </a:gridCol>
                <a:gridCol w="1550718">
                  <a:extLst>
                    <a:ext uri="{9D8B030D-6E8A-4147-A177-3AD203B41FA5}">
                      <a16:colId xmlns:a16="http://schemas.microsoft.com/office/drawing/2014/main" val="3753340424"/>
                    </a:ext>
                  </a:extLst>
                </a:gridCol>
                <a:gridCol w="1010342">
                  <a:extLst>
                    <a:ext uri="{9D8B030D-6E8A-4147-A177-3AD203B41FA5}">
                      <a16:colId xmlns:a16="http://schemas.microsoft.com/office/drawing/2014/main" val="3050042306"/>
                    </a:ext>
                  </a:extLst>
                </a:gridCol>
                <a:gridCol w="4158715">
                  <a:extLst>
                    <a:ext uri="{9D8B030D-6E8A-4147-A177-3AD203B41FA5}">
                      <a16:colId xmlns:a16="http://schemas.microsoft.com/office/drawing/2014/main" val="2084802209"/>
                    </a:ext>
                  </a:extLst>
                </a:gridCol>
              </a:tblGrid>
              <a:tr h="19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Item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Format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Code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Display until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Instructions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2089899920"/>
                  </a:ext>
                </a:extLst>
              </a:tr>
              <a:tr h="434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Loyalty ISA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(Loyalty Six Access ISA 2024)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 11434 A1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25.4.24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destroy when the product is withdrawn on 25 April 2024.</a:t>
                      </a: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685319760"/>
                  </a:ext>
                </a:extLst>
              </a:tr>
              <a:tr h="434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Loyalty ISA (Loyalty Six Access ISA 2024)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 11432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25.4.24</a:t>
                      </a: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destroy when the product is withdrawn on 25 April 2024.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4195454720"/>
                  </a:ext>
                </a:extLst>
              </a:tr>
              <a:tr h="434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Always On – Passback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Poster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YBM 13203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8.2.24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Please destroy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27" marR="82927" marT="41463" marB="41463"/>
                </a:tc>
                <a:extLst>
                  <a:ext uri="{0D108BD9-81ED-4DB2-BD59-A6C34878D82A}">
                    <a16:rowId xmlns:a16="http://schemas.microsoft.com/office/drawing/2014/main" val="1236778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1139ED-00DC-5146-0AB9-D9391E5F7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89" y="3948393"/>
            <a:ext cx="1278573" cy="2331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A52CC-DAAB-BA24-9ACC-9249EE95631D}"/>
              </a:ext>
            </a:extLst>
          </p:cNvPr>
          <p:cNvSpPr txBox="1"/>
          <p:nvPr/>
        </p:nvSpPr>
        <p:spPr>
          <a:xfrm>
            <a:off x="6311804" y="3571851"/>
            <a:ext cx="137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YBM 13203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4CFC6-CDD2-62A2-04E7-A2FEDC01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15" y="3654825"/>
            <a:ext cx="1370141" cy="2918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782EA-D832-F0D0-E6ED-1B18C6625282}"/>
              </a:ext>
            </a:extLst>
          </p:cNvPr>
          <p:cNvSpPr txBox="1"/>
          <p:nvPr/>
        </p:nvSpPr>
        <p:spPr>
          <a:xfrm>
            <a:off x="779268" y="3131605"/>
            <a:ext cx="268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b="1" dirty="0"/>
              <a:t>YBM 11432</a:t>
            </a:r>
          </a:p>
          <a:p>
            <a:pPr algn="ctr"/>
            <a:r>
              <a:rPr lang="nn-NO" sz="1400" b="1" dirty="0"/>
              <a:t>(Internal Poster)</a:t>
            </a:r>
            <a:endParaRPr lang="nn-NO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FC4EA-536C-CAED-3DE0-B7B025946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140" y="3753124"/>
            <a:ext cx="2003716" cy="2820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E9504A-844C-063E-BB92-2D9FCC193D92}"/>
              </a:ext>
            </a:extLst>
          </p:cNvPr>
          <p:cNvSpPr txBox="1"/>
          <p:nvPr/>
        </p:nvSpPr>
        <p:spPr>
          <a:xfrm>
            <a:off x="3860445" y="3167390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YBM 11434 A1</a:t>
            </a:r>
          </a:p>
          <a:p>
            <a:pPr algn="ctr"/>
            <a:r>
              <a:rPr lang="en-GB" sz="1400" b="1" dirty="0"/>
              <a:t>(Pavement</a:t>
            </a:r>
            <a:r>
              <a:rPr lang="en-GB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221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Need some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397" y="1270000"/>
            <a:ext cx="101771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My items haven’t arrived:</a:t>
            </a:r>
            <a:endParaRPr lang="en-GB" dirty="0"/>
          </a:p>
          <a:p>
            <a:pPr lvl="0"/>
            <a:r>
              <a:rPr lang="en-GB" dirty="0"/>
              <a:t>Most items are sent via DPD/TNT which is a courier our external printers Paragon use so please allow two working days from expected delivery before emailing </a:t>
            </a:r>
            <a:r>
              <a:rPr lang="en-GB" b="1" u="sng" dirty="0">
                <a:hlinkClick r:id="rId5"/>
              </a:rPr>
              <a:t>retailcampaigns@ybs.co.uk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I’m missing a poster or need a replacement:</a:t>
            </a:r>
            <a:endParaRPr lang="en-GB" dirty="0"/>
          </a:p>
          <a:p>
            <a:pPr lvl="0"/>
            <a:r>
              <a:rPr lang="en-GB" dirty="0"/>
              <a:t>Some marketing materials will be available to order on the PEP system, so please check there in the first instance.</a:t>
            </a:r>
          </a:p>
          <a:p>
            <a:pPr lvl="0"/>
            <a:r>
              <a:rPr lang="en-GB" dirty="0"/>
              <a:t>If the item you’re looking for isn’t on PEP, please email </a:t>
            </a:r>
            <a:r>
              <a:rPr lang="en-GB" b="1" u="sng" dirty="0">
                <a:hlinkClick r:id="rId5"/>
              </a:rPr>
              <a:t>retailcampaigns@ybs.co.uk</a:t>
            </a:r>
            <a:r>
              <a:rPr lang="en-GB" b="1" dirty="0"/>
              <a:t> </a:t>
            </a:r>
            <a:r>
              <a:rPr lang="en-GB" dirty="0"/>
              <a:t>with the artwork code (which you’ll find at the bottom of the poster e.g YBM12345 01 01 20) and the size of the poster  you require (</a:t>
            </a:r>
            <a:r>
              <a:rPr lang="en-GB" b="1" u="sng" dirty="0">
                <a:hlinkClick r:id="rId6"/>
              </a:rPr>
              <a:t>see this guide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874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A615ADDB8B4CA62945C60970738C" ma:contentTypeVersion="16" ma:contentTypeDescription="Create a new document." ma:contentTypeScope="" ma:versionID="9867a797720a6205bcee2d732b0bace2">
  <xsd:schema xmlns:xsd="http://www.w3.org/2001/XMLSchema" xmlns:xs="http://www.w3.org/2001/XMLSchema" xmlns:p="http://schemas.microsoft.com/office/2006/metadata/properties" xmlns:ns2="11490d73-ffde-4bdc-add6-939fa517d67a" xmlns:ns3="a66ae743-641d-4163-8001-efe4137a6c2b" targetNamespace="http://schemas.microsoft.com/office/2006/metadata/properties" ma:root="true" ma:fieldsID="6394441b3f0db7ea76718afaa35267bb" ns2:_="" ns3:_="">
    <xsd:import namespace="11490d73-ffde-4bdc-add6-939fa517d67a"/>
    <xsd:import namespace="a66ae743-641d-4163-8001-efe4137a6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90d73-ffde-4bdc-add6-939fa517d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58d3c7-2e41-40de-a6b5-868fb7b71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e743-641d-4163-8001-efe4137a6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3f75f7-3577-416e-81be-aec9402b74f6}" ma:internalName="TaxCatchAll" ma:showField="CatchAllData" ma:web="a66ae743-641d-4163-8001-efe4137a6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6ae743-641d-4163-8001-efe4137a6c2b" xsi:nil="true"/>
    <lcf76f155ced4ddcb4097134ff3c332f xmlns="11490d73-ffde-4bdc-add6-939fa517d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CB5096-4E21-475A-BF55-11A866D98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90d73-ffde-4bdc-add6-939fa517d67a"/>
    <ds:schemaRef ds:uri="a66ae743-641d-4163-8001-efe4137a6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CCD276-385E-4766-B207-E55AEFB0D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6BF7B-702D-4D66-AFC8-35CE19F2D589}">
  <ds:schemaRefs>
    <ds:schemaRef ds:uri="http://schemas.microsoft.com/office/2006/metadata/properties"/>
    <ds:schemaRef ds:uri="http://www.w3.org/XML/1998/namespace"/>
    <ds:schemaRef ds:uri="http://purl.org/dc/terms/"/>
    <ds:schemaRef ds:uri="a66ae743-641d-4163-8001-efe4137a6c2b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1490d73-ffde-4bdc-add6-939fa517d6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93197</TotalTime>
  <Words>568</Words>
  <Application>Microsoft Office PowerPoint</Application>
  <PresentationFormat>Widescreen</PresentationFormat>
  <Paragraphs>132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Poster Checklist  Branch and Agency  25.04.24  </vt:lpstr>
      <vt:lpstr>Items to display </vt:lpstr>
      <vt:lpstr>Items to display </vt:lpstr>
      <vt:lpstr>Always On - other items to display</vt:lpstr>
      <vt:lpstr>Items to destroy </vt:lpstr>
      <vt:lpstr>Need some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Morrow</dc:creator>
  <cp:lastModifiedBy>Kim</cp:lastModifiedBy>
  <cp:revision>1008</cp:revision>
  <cp:lastPrinted>2020-02-25T13:12:55Z</cp:lastPrinted>
  <dcterms:created xsi:type="dcterms:W3CDTF">2017-09-13T12:08:44Z</dcterms:created>
  <dcterms:modified xsi:type="dcterms:W3CDTF">2024-04-23T08:37:54Z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0x0101004033A615ADDB8B4CA62945C60970738C</vt:lpwstr>
  </property>
  <property fmtid="{D5CDD505-2E9C-101B-9397-08002B2CF9AE}" pid="3" name="MediaServiceImageTags">
    <vt:lpwstr/>
  </property>
  <property fmtid="{D5CDD505-2E9C-101B-9397-08002B2CF9AE}" pid="4" name="MSIP_Label_bf49ab29-f4da-4d83-b5ca-f40d5a93f0f3_Enabled">
    <vt:lpwstr>true</vt:lpwstr>
  </property>
  <property fmtid="{D5CDD505-2E9C-101B-9397-08002B2CF9AE}" pid="5" name="MSIP_Label_bf49ab29-f4da-4d83-b5ca-f40d5a93f0f3_SetDate">
    <vt:lpwstr>2023-12-11T10:42:38Z</vt:lpwstr>
  </property>
  <property fmtid="{D5CDD505-2E9C-101B-9397-08002B2CF9AE}" pid="6" name="MSIP_Label_bf49ab29-f4da-4d83-b5ca-f40d5a93f0f3_Method">
    <vt:lpwstr>Standard</vt:lpwstr>
  </property>
  <property fmtid="{D5CDD505-2E9C-101B-9397-08002B2CF9AE}" pid="7" name="MSIP_Label_bf49ab29-f4da-4d83-b5ca-f40d5a93f0f3_Name">
    <vt:lpwstr>Confidential</vt:lpwstr>
  </property>
  <property fmtid="{D5CDD505-2E9C-101B-9397-08002B2CF9AE}" pid="8" name="MSIP_Label_bf49ab29-f4da-4d83-b5ca-f40d5a93f0f3_SiteId">
    <vt:lpwstr>75406e2b-2de1-4cff-b842-2a519f5780c7</vt:lpwstr>
  </property>
  <property fmtid="{D5CDD505-2E9C-101B-9397-08002B2CF9AE}" pid="9" name="MSIP_Label_bf49ab29-f4da-4d83-b5ca-f40d5a93f0f3_ActionId">
    <vt:lpwstr>7082e149-53c5-4ef9-a89e-b103a41581ca</vt:lpwstr>
  </property>
  <property fmtid="{D5CDD505-2E9C-101B-9397-08002B2CF9AE}" pid="10" name="MSIP_Label_bf49ab29-f4da-4d83-b5ca-f40d5a93f0f3_ContentBits">
    <vt:lpwstr>2</vt:lpwstr>
  </property>
</Properties>
</file>